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67" r:id="rId2"/>
    <p:sldId id="277" r:id="rId3"/>
    <p:sldId id="305" r:id="rId4"/>
    <p:sldId id="308" r:id="rId5"/>
    <p:sldId id="309" r:id="rId6"/>
    <p:sldId id="310" r:id="rId7"/>
    <p:sldId id="311" r:id="rId8"/>
    <p:sldId id="314" r:id="rId9"/>
    <p:sldId id="312" r:id="rId10"/>
    <p:sldId id="313" r:id="rId11"/>
    <p:sldId id="27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D898333-F8D0-4DE9-9BAB-2975223504B3}">
          <p14:sldIdLst>
            <p14:sldId id="267"/>
            <p14:sldId id="277"/>
            <p14:sldId id="305"/>
            <p14:sldId id="308"/>
            <p14:sldId id="309"/>
            <p14:sldId id="310"/>
            <p14:sldId id="311"/>
            <p14:sldId id="314"/>
            <p14:sldId id="312"/>
            <p14:sldId id="313"/>
            <p14:sldId id="2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913" userDrawn="1">
          <p15:clr>
            <a:srgbClr val="A4A3A4"/>
          </p15:clr>
        </p15:guide>
        <p15:guide id="2" pos="2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Joithehr" initials="J" lastIdx="2" clrIdx="6">
    <p:extLst>
      <p:ext uri="{19B8F6BF-5375-455C-9EA6-DF929625EA0E}">
        <p15:presenceInfo xmlns:p15="http://schemas.microsoft.com/office/powerpoint/2012/main" userId="S-1-5-21-3018955115-4118484798-3177128962-51744" providerId="AD"/>
      </p:ext>
    </p:extLst>
  </p:cmAuthor>
  <p:cmAuthor id="1" name="Hans Henschel" initials="HH" lastIdx="15" clrIdx="0">
    <p:extLst/>
  </p:cmAuthor>
  <p:cmAuthor id="2" name="Hagedorn, Axel" initials="AH" lastIdx="4" clrIdx="1"/>
  <p:cmAuthor id="3" name="Gross, Matthias" initials="GM" lastIdx="1" clrIdx="2">
    <p:extLst>
      <p:ext uri="{19B8F6BF-5375-455C-9EA6-DF929625EA0E}">
        <p15:presenceInfo xmlns:p15="http://schemas.microsoft.com/office/powerpoint/2012/main" userId="S-1-5-21-3018955115-4118484798-3177128962-36353" providerId="AD"/>
      </p:ext>
    </p:extLst>
  </p:cmAuthor>
  <p:cmAuthor id="4" name="Hagedorn, Axel" initials="HA" lastIdx="3" clrIdx="3">
    <p:extLst>
      <p:ext uri="{19B8F6BF-5375-455C-9EA6-DF929625EA0E}">
        <p15:presenceInfo xmlns:p15="http://schemas.microsoft.com/office/powerpoint/2012/main" userId="S-1-5-21-3018955115-4118484798-3177128962-3976" providerId="AD"/>
      </p:ext>
    </p:extLst>
  </p:cmAuthor>
  <p:cmAuthor id="5" name="tornowhr" initials="t" lastIdx="4" clrIdx="4">
    <p:extLst>
      <p:ext uri="{19B8F6BF-5375-455C-9EA6-DF929625EA0E}">
        <p15:presenceInfo xmlns:p15="http://schemas.microsoft.com/office/powerpoint/2012/main" userId="S-1-5-21-3018955115-4118484798-3177128962-60664" providerId="AD"/>
      </p:ext>
    </p:extLst>
  </p:cmAuthor>
  <p:cmAuthor id="6" name="Thuermhr" initials="T" lastIdx="1" clrIdx="5">
    <p:extLst>
      <p:ext uri="{19B8F6BF-5375-455C-9EA6-DF929625EA0E}">
        <p15:presenceInfo xmlns:p15="http://schemas.microsoft.com/office/powerpoint/2012/main" userId="S-1-5-21-3018955115-4118484798-3177128962-517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6600"/>
    <a:srgbClr val="1AA0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4" autoAdjust="0"/>
    <p:restoredTop sz="96109" autoAdjust="0"/>
  </p:normalViewPr>
  <p:slideViewPr>
    <p:cSldViewPr showGuides="1">
      <p:cViewPr varScale="1">
        <p:scale>
          <a:sx n="85" d="100"/>
          <a:sy n="85" d="100"/>
        </p:scale>
        <p:origin x="126" y="240"/>
      </p:cViewPr>
      <p:guideLst>
        <p:guide orient="horz" pos="913"/>
        <p:guide pos="257"/>
      </p:guideLst>
    </p:cSldViewPr>
  </p:slideViewPr>
  <p:outlineViewPr>
    <p:cViewPr>
      <p:scale>
        <a:sx n="33" d="100"/>
        <a:sy n="33" d="100"/>
      </p:scale>
      <p:origin x="0" y="862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480" y="72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5E6C4-5F43-4FF9-96D4-21B8157BE639}" type="datetimeFigureOut">
              <a:rPr lang="de-DE" smtClean="0"/>
              <a:t>22.05.2023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8B182-0F75-451D-B88B-ABD1C205B4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809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BD367-6A7A-405A-BFB1-15817186491F}" type="datetimeFigureOut">
              <a:rPr lang="de-DE" smtClean="0"/>
              <a:t>22.05.2023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41318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B5255-5329-45F9-87F3-A2F9FB4734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67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78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56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2925" indent="-187325" algn="l" defTabSz="914400" rtl="0" eaLnBrk="1" latinLnBrk="0" hangingPunct="1">
      <a:buFont typeface="Arial" panose="020B0604020202020204" pitchFamily="34" charset="0"/>
      <a:buChar char="•"/>
      <a:tabLst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207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1"/>
            <a:ext cx="11376025" cy="1855254"/>
          </a:xfrm>
        </p:spPr>
        <p:txBody>
          <a:bodyPr anchor="t"/>
          <a:lstStyle>
            <a:lvl1pPr algn="l">
              <a:lnSpc>
                <a:spcPct val="100000"/>
              </a:lnSpc>
              <a:defRPr sz="600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987" y="2335014"/>
            <a:ext cx="11376025" cy="1525787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14396" y="4096780"/>
            <a:ext cx="11369549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032" y="5669842"/>
            <a:ext cx="793750" cy="794193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A7BDDAEA-9330-49C2-BDC0-9EC5B726588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68" y="6261914"/>
            <a:ext cx="2168482" cy="160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41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Picture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| 1. Betriebsversammlung 2023 | Betriebsrat Zeuthen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7524750" cy="2454374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7524750" cy="2454374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8075611" y="1449389"/>
            <a:ext cx="3708401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8075612" y="4005263"/>
            <a:ext cx="3708401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447463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Object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| 1. Betriebsversammlung 2023 | Betriebsrat Zeuthen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7524750" cy="2454374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7524750" cy="2454374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Inhaltsplatzhalter 5">
            <a:extLst>
              <a:ext uri="{FF2B5EF4-FFF2-40B4-BE49-F238E27FC236}">
                <a16:creationId xmlns:a16="http://schemas.microsoft.com/office/drawing/2014/main" id="{9C675125-65B7-4F5B-AEF0-C38D81E746C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075612" y="1449388"/>
            <a:ext cx="3708399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  <p:sp>
        <p:nvSpPr>
          <p:cNvPr id="13" name="Inhaltsplatzhalter 5">
            <a:extLst>
              <a:ext uri="{FF2B5EF4-FFF2-40B4-BE49-F238E27FC236}">
                <a16:creationId xmlns:a16="http://schemas.microsoft.com/office/drawing/2014/main" id="{23FA31D8-E476-4ADE-8ED0-89F2667028D2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8075612" y="4005263"/>
            <a:ext cx="3708399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16810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| 1. Betriebsversammlung 2023 | Betriebsrat Zeuthen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9" y="1406427"/>
            <a:ext cx="3708400" cy="2454374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9" y="3963533"/>
            <a:ext cx="3708400" cy="2454374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259262" y="1449389"/>
            <a:ext cx="3673475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4259263" y="4005263"/>
            <a:ext cx="3673475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2" name="Bildplatzhalter 6">
            <a:extLst>
              <a:ext uri="{FF2B5EF4-FFF2-40B4-BE49-F238E27FC236}">
                <a16:creationId xmlns:a16="http://schemas.microsoft.com/office/drawing/2014/main" id="{68AD19F6-8B2A-4294-9E9A-47F8C86A5D6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75611" y="1449389"/>
            <a:ext cx="3708401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3" name="Bildplatzhalter 6">
            <a:extLst>
              <a:ext uri="{FF2B5EF4-FFF2-40B4-BE49-F238E27FC236}">
                <a16:creationId xmlns:a16="http://schemas.microsoft.com/office/drawing/2014/main" id="{B0BE3BFA-E3C5-48E6-ADE2-3072C916F3F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075612" y="4005263"/>
            <a:ext cx="3708401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753029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| 1. Betriebsversammlung 2023 | Betriebsrat Zeuthen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11376024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896943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| 1. Betriebsversammlung 2023 | Betriebsrat Zeuthen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5616574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5"/>
          </p:nvPr>
        </p:nvSpPr>
        <p:spPr>
          <a:xfrm>
            <a:off x="6167437" y="1449389"/>
            <a:ext cx="5616575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675352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| 1. Betriebsversammlung 2023 | Betriebsrat Zeuthen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3708399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5"/>
          </p:nvPr>
        </p:nvSpPr>
        <p:spPr>
          <a:xfrm>
            <a:off x="4259263" y="1449389"/>
            <a:ext cx="7524749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741425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| 1. Betriebsversammlung 2023 | Betriebsrat Zeuthen</a:t>
            </a:r>
            <a:endParaRPr lang="en-US" noProof="0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22976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| 1. Betriebsversammlung 2023 | Betriebsrat Zeuthen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59894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A208E4DA-F01F-4DA4-AFAC-53CEEC220C4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79" y="4587296"/>
            <a:ext cx="598825" cy="185118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2955C6E6-DAFB-471E-9050-E05D2B8F3D0D}"/>
              </a:ext>
            </a:extLst>
          </p:cNvPr>
          <p:cNvSpPr/>
          <p:nvPr userDrawn="1"/>
        </p:nvSpPr>
        <p:spPr>
          <a:xfrm>
            <a:off x="395288" y="3980131"/>
            <a:ext cx="4572000" cy="37310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10000"/>
              </a:lnSpc>
            </a:pPr>
            <a:r>
              <a:rPr lang="de-DE" b="1" dirty="0"/>
              <a:t>Contact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3F6E932F-91BF-4BB6-A060-480141891B9A}"/>
              </a:ext>
            </a:extLst>
          </p:cNvPr>
          <p:cNvSpPr/>
          <p:nvPr userDrawn="1"/>
        </p:nvSpPr>
        <p:spPr>
          <a:xfrm>
            <a:off x="395288" y="4516739"/>
            <a:ext cx="2700548" cy="189993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20000"/>
              </a:lnSpc>
              <a:tabLst>
                <a:tab pos="715963" algn="l"/>
              </a:tabLst>
            </a:pPr>
            <a:r>
              <a:rPr lang="de-DE" dirty="0"/>
              <a:t>	Deutsches </a:t>
            </a:r>
          </a:p>
          <a:p>
            <a:pPr>
              <a:lnSpc>
                <a:spcPct val="120000"/>
              </a:lnSpc>
            </a:pPr>
            <a:r>
              <a:rPr lang="de-DE" dirty="0"/>
              <a:t>Elektronen-Synchrotron</a:t>
            </a:r>
          </a:p>
          <a:p>
            <a:pPr>
              <a:lnSpc>
                <a:spcPct val="120000"/>
              </a:lnSpc>
            </a:pPr>
            <a:endParaRPr lang="de-DE" dirty="0"/>
          </a:p>
          <a:p>
            <a:pPr>
              <a:lnSpc>
                <a:spcPct val="120000"/>
              </a:lnSpc>
            </a:pPr>
            <a:r>
              <a:rPr lang="de-DE" dirty="0"/>
              <a:t>www.desy.de</a:t>
            </a:r>
          </a:p>
        </p:txBody>
      </p:sp>
      <p:sp>
        <p:nvSpPr>
          <p:cNvPr id="7" name="Textplatzhalter 7">
            <a:extLst>
              <a:ext uri="{FF2B5EF4-FFF2-40B4-BE49-F238E27FC236}">
                <a16:creationId xmlns:a16="http://schemas.microsoft.com/office/drawing/2014/main" id="{79C784CF-EB19-427C-881F-56D046C308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99891" y="4516739"/>
            <a:ext cx="5148821" cy="1899936"/>
          </a:xfrm>
        </p:spPr>
        <p:txBody>
          <a:bodyPr/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/>
            </a:lvl1pPr>
            <a:lvl2pPr marL="36195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5307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(with 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6"/>
          <p:cNvSpPr>
            <a:spLocks noGrp="1"/>
          </p:cNvSpPr>
          <p:nvPr>
            <p:ph type="pic" sz="quarter" idx="14"/>
          </p:nvPr>
        </p:nvSpPr>
        <p:spPr>
          <a:xfrm>
            <a:off x="2" y="1"/>
            <a:ext cx="12191997" cy="3429001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2"/>
            <a:ext cx="11376025" cy="1099777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987" y="2335014"/>
            <a:ext cx="11376025" cy="889339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14396" y="4096780"/>
            <a:ext cx="11369548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25629FEB-7EDF-4566-BF2D-9E9B8D44D5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68" y="6261914"/>
            <a:ext cx="2168482" cy="160615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338F9ECC-B605-4D88-9A7C-3D464250847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032" y="5669842"/>
            <a:ext cx="793750" cy="79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856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cya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0"/>
            <a:ext cx="113760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5757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0"/>
            <a:ext cx="113760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2023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| 1. Betriebsversammlung 2023 | Betriebsrat Zeuthen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8" y="817500"/>
            <a:ext cx="11376024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40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8" y="1406427"/>
            <a:ext cx="5616575" cy="501024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| 1. Betriebsversammlung 2023 | Betriebsrat Zeuthen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6167439" y="1406427"/>
            <a:ext cx="5616574" cy="501024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871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9" y="1406427"/>
            <a:ext cx="3708400" cy="501024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| 1. Betriebsversammlung 2023 | Betriebsrat Zeuthen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4259263" y="1406427"/>
            <a:ext cx="3673475" cy="501024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5"/>
          </p:nvPr>
        </p:nvSpPr>
        <p:spPr>
          <a:xfrm>
            <a:off x="8075612" y="1406427"/>
            <a:ext cx="3708399" cy="501024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4802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| 1. Betriebsversammlung 2023 | Betriebsrat Zeuthen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5616575" cy="2454374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5616575" cy="2454374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6167437" y="1449389"/>
            <a:ext cx="5616576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6167438" y="4005263"/>
            <a:ext cx="5616576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71160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| 1. Betriebsversammlung 2023 | Betriebsrat Zeuthen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5616575" cy="2454374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5616575" cy="2454374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Inhaltsplatzhalter 5">
            <a:extLst>
              <a:ext uri="{FF2B5EF4-FFF2-40B4-BE49-F238E27FC236}">
                <a16:creationId xmlns:a16="http://schemas.microsoft.com/office/drawing/2014/main" id="{2E8BFC49-6C4E-4A78-A7A9-0AB60943F6F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6167438" y="1449388"/>
            <a:ext cx="5616574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  <p:sp>
        <p:nvSpPr>
          <p:cNvPr id="13" name="Inhaltsplatzhalter 5">
            <a:extLst>
              <a:ext uri="{FF2B5EF4-FFF2-40B4-BE49-F238E27FC236}">
                <a16:creationId xmlns:a16="http://schemas.microsoft.com/office/drawing/2014/main" id="{6B2B23C8-8ABC-4DC4-A6B8-3AA482F34140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167438" y="4005263"/>
            <a:ext cx="5616574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878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7988" y="349611"/>
            <a:ext cx="11376024" cy="45109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7" y="1406427"/>
            <a:ext cx="11376025" cy="50102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1578" y="6580800"/>
            <a:ext cx="9948937" cy="1868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/>
              <a:t>| 1. Betriebsversammlung 2023 | Betriebsrat Zeuthen</a:t>
            </a:r>
            <a:endParaRPr lang="en-US" dirty="0"/>
          </a:p>
        </p:txBody>
      </p:sp>
      <p:sp>
        <p:nvSpPr>
          <p:cNvPr id="14" name="Textfeld 13"/>
          <p:cNvSpPr txBox="1"/>
          <p:nvPr/>
        </p:nvSpPr>
        <p:spPr>
          <a:xfrm>
            <a:off x="10848528" y="6580800"/>
            <a:ext cx="935485" cy="18684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1000" b="1" noProof="0" dirty="0"/>
              <a:t>Page </a:t>
            </a:r>
            <a:fld id="{0427E4B2-AC28-443E-BE04-5CD55098A90B}" type="slidenum">
              <a:rPr lang="en-US" sz="1000" b="1" noProof="0" smtClean="0"/>
              <a:pPr algn="r"/>
              <a:t>‹#›</a:t>
            </a:fld>
            <a:r>
              <a:rPr lang="en-US" sz="1000" b="1" noProof="0" dirty="0"/>
              <a:t>/11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A7829311-53B7-4C59-9288-3343CCC381FC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12" y="6614019"/>
            <a:ext cx="325552" cy="10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29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72" r:id="rId3"/>
    <p:sldLayoutId id="2147483680" r:id="rId4"/>
    <p:sldLayoutId id="2147483662" r:id="rId5"/>
    <p:sldLayoutId id="2147483668" r:id="rId6"/>
    <p:sldLayoutId id="2147483673" r:id="rId7"/>
    <p:sldLayoutId id="2147483670" r:id="rId8"/>
    <p:sldLayoutId id="2147483678" r:id="rId9"/>
    <p:sldLayoutId id="2147483674" r:id="rId10"/>
    <p:sldLayoutId id="2147483679" r:id="rId11"/>
    <p:sldLayoutId id="2147483675" r:id="rId12"/>
    <p:sldLayoutId id="2147483669" r:id="rId13"/>
    <p:sldLayoutId id="2147483676" r:id="rId14"/>
    <p:sldLayoutId id="2147483677" r:id="rId15"/>
    <p:sldLayoutId id="2147483666" r:id="rId16"/>
    <p:sldLayoutId id="2147483667" r:id="rId17"/>
    <p:sldLayoutId id="2147483681" r:id="rId1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tabLst>
          <a:tab pos="36195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953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38275" indent="-276225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13" userDrawn="1">
          <p15:clr>
            <a:srgbClr val="F26B43"/>
          </p15:clr>
        </p15:guide>
        <p15:guide id="2" pos="3885" userDrawn="1">
          <p15:clr>
            <a:srgbClr val="F26B43"/>
          </p15:clr>
        </p15:guide>
        <p15:guide id="3" pos="3795" userDrawn="1">
          <p15:clr>
            <a:srgbClr val="F26B43"/>
          </p15:clr>
        </p15:guide>
        <p15:guide id="4" pos="7423" userDrawn="1">
          <p15:clr>
            <a:srgbClr val="F26B43"/>
          </p15:clr>
        </p15:guide>
        <p15:guide id="5" pos="257" userDrawn="1">
          <p15:clr>
            <a:srgbClr val="F26B43"/>
          </p15:clr>
        </p15:guide>
        <p15:guide id="6" orient="horz" pos="4042" userDrawn="1">
          <p15:clr>
            <a:srgbClr val="F26B43"/>
          </p15:clr>
        </p15:guide>
        <p15:guide id="7" orient="horz" pos="2432" userDrawn="1">
          <p15:clr>
            <a:srgbClr val="F26B43"/>
          </p15:clr>
        </p15:guide>
        <p15:guide id="8" orient="horz" pos="2523" userDrawn="1">
          <p15:clr>
            <a:srgbClr val="F26B43"/>
          </p15:clr>
        </p15:guide>
        <p15:guide id="9" pos="2593" userDrawn="1">
          <p15:clr>
            <a:srgbClr val="F26B43"/>
          </p15:clr>
        </p15:guide>
        <p15:guide id="10" pos="2683" userDrawn="1">
          <p15:clr>
            <a:srgbClr val="F26B43"/>
          </p15:clr>
        </p15:guide>
        <p15:guide id="11" pos="4997" userDrawn="1">
          <p15:clr>
            <a:srgbClr val="F26B43"/>
          </p15:clr>
        </p15:guide>
        <p15:guide id="12" pos="508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2. </a:t>
            </a:r>
            <a:r>
              <a:rPr lang="en-US" dirty="0" err="1"/>
              <a:t>Betriebsversammlung</a:t>
            </a:r>
            <a:r>
              <a:rPr lang="en-US" dirty="0"/>
              <a:t> 2023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07987" y="1905000"/>
            <a:ext cx="11555413" cy="2846586"/>
          </a:xfrm>
        </p:spPr>
        <p:txBody>
          <a:bodyPr/>
          <a:lstStyle/>
          <a:p>
            <a:r>
              <a:rPr lang="en-US" sz="2000" dirty="0"/>
              <a:t>Agenda</a:t>
            </a:r>
          </a:p>
          <a:p>
            <a:r>
              <a:rPr lang="en-US" sz="2000" dirty="0"/>
              <a:t>			1. 	</a:t>
            </a:r>
            <a:r>
              <a:rPr lang="en-US" sz="2000" dirty="0" err="1"/>
              <a:t>Bericht</a:t>
            </a:r>
            <a:r>
              <a:rPr lang="en-US" sz="2000" dirty="0"/>
              <a:t> des </a:t>
            </a:r>
            <a:r>
              <a:rPr lang="de-DE" sz="2000" dirty="0"/>
              <a:t>Betriebsrates</a:t>
            </a:r>
            <a:r>
              <a:rPr lang="en-US" sz="2000" dirty="0"/>
              <a:t>			</a:t>
            </a:r>
            <a:endParaRPr lang="en-US" sz="2000" dirty="0">
              <a:solidFill>
                <a:srgbClr val="F28E00"/>
              </a:solidFill>
            </a:endParaRPr>
          </a:p>
          <a:p>
            <a:r>
              <a:rPr lang="en-US" sz="2000" i="1" dirty="0">
                <a:solidFill>
                  <a:srgbClr val="000000"/>
                </a:solidFill>
              </a:rPr>
              <a:t>				Matthias </a:t>
            </a:r>
            <a:r>
              <a:rPr lang="en-US" sz="2000" i="1" dirty="0" err="1">
                <a:solidFill>
                  <a:srgbClr val="000000"/>
                </a:solidFill>
              </a:rPr>
              <a:t>Groß</a:t>
            </a:r>
            <a:r>
              <a:rPr lang="en-US" sz="2000" i="1" dirty="0">
                <a:solidFill>
                  <a:srgbClr val="000000"/>
                </a:solidFill>
              </a:rPr>
              <a:t>, Betriebsrat</a:t>
            </a:r>
          </a:p>
          <a:p>
            <a:r>
              <a:rPr lang="en-US" sz="2000" dirty="0">
                <a:solidFill>
                  <a:srgbClr val="F28E00"/>
                </a:solidFill>
              </a:rPr>
              <a:t>			2.	</a:t>
            </a:r>
            <a:r>
              <a:rPr lang="en-US" sz="2000" dirty="0" err="1">
                <a:solidFill>
                  <a:srgbClr val="F28E00"/>
                </a:solidFill>
              </a:rPr>
              <a:t>Bericht</a:t>
            </a:r>
            <a:r>
              <a:rPr lang="en-US" sz="2000" dirty="0">
                <a:solidFill>
                  <a:srgbClr val="F28E00"/>
                </a:solidFill>
              </a:rPr>
              <a:t> der </a:t>
            </a:r>
            <a:r>
              <a:rPr lang="en-US" sz="2000" dirty="0" err="1">
                <a:solidFill>
                  <a:srgbClr val="F28E00"/>
                </a:solidFill>
              </a:rPr>
              <a:t>Standortleitung</a:t>
            </a:r>
            <a:endParaRPr lang="en-US" sz="2000" dirty="0">
              <a:solidFill>
                <a:srgbClr val="F28E00"/>
              </a:solidFill>
            </a:endParaRPr>
          </a:p>
          <a:p>
            <a:r>
              <a:rPr lang="en-US" sz="2000" i="1" dirty="0">
                <a:solidFill>
                  <a:srgbClr val="F28E00"/>
                </a:solidFill>
              </a:rPr>
              <a:t>				</a:t>
            </a:r>
            <a:r>
              <a:rPr lang="en-US" sz="2000" i="1" dirty="0">
                <a:solidFill>
                  <a:srgbClr val="000000"/>
                </a:solidFill>
              </a:rPr>
              <a:t>Christian Stegmann, </a:t>
            </a:r>
            <a:r>
              <a:rPr lang="en-US" sz="2000" i="1" dirty="0" err="1">
                <a:solidFill>
                  <a:srgbClr val="000000"/>
                </a:solidFill>
              </a:rPr>
              <a:t>Standortleiter</a:t>
            </a:r>
            <a:endParaRPr lang="en-US" sz="2000" i="1" dirty="0">
              <a:solidFill>
                <a:schemeClr val="tx1"/>
              </a:solidFill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414396" y="5638800"/>
            <a:ext cx="11369549" cy="457200"/>
          </a:xfrm>
        </p:spPr>
        <p:txBody>
          <a:bodyPr/>
          <a:lstStyle/>
          <a:p>
            <a:r>
              <a:rPr lang="en-US" dirty="0"/>
              <a:t>Zeuthen, 23.05.2023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Hybridveranstaltung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234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Überlastungsanzeige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 dirty="0"/>
              <a:t>| 2. Betriebsversammlung 2023 | Betriebsrat Zeuthen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err="1"/>
              <a:t>Overload</a:t>
            </a:r>
            <a:r>
              <a:rPr lang="de-DE" dirty="0"/>
              <a:t> </a:t>
            </a:r>
            <a:r>
              <a:rPr lang="de-DE" dirty="0" err="1"/>
              <a:t>indication</a:t>
            </a:r>
            <a:endParaRPr lang="de-DE" dirty="0"/>
          </a:p>
        </p:txBody>
      </p:sp>
      <p:grpSp>
        <p:nvGrpSpPr>
          <p:cNvPr id="7" name="Group 6"/>
          <p:cNvGrpSpPr/>
          <p:nvPr/>
        </p:nvGrpSpPr>
        <p:grpSpPr>
          <a:xfrm>
            <a:off x="9601200" y="76200"/>
            <a:ext cx="2438400" cy="711087"/>
            <a:chOff x="8458200" y="50912"/>
            <a:chExt cx="2438400" cy="711087"/>
          </a:xfrm>
        </p:grpSpPr>
        <p:sp>
          <p:nvSpPr>
            <p:cNvPr id="8" name="Titel 1"/>
            <p:cNvSpPr txBox="1">
              <a:spLocks/>
            </p:cNvSpPr>
            <p:nvPr/>
          </p:nvSpPr>
          <p:spPr>
            <a:xfrm>
              <a:off x="8458200" y="50912"/>
              <a:ext cx="2438400" cy="711087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000" b="1" kern="1200">
                  <a:solidFill>
                    <a:schemeClr val="accent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6000" dirty="0" err="1"/>
                <a:t>B</a:t>
              </a:r>
              <a:r>
                <a:rPr lang="en-US" dirty="0" err="1"/>
                <a:t>etriebsrat</a:t>
              </a:r>
              <a:endParaRPr lang="en-US" dirty="0"/>
            </a:p>
          </p:txBody>
        </p:sp>
        <p:sp>
          <p:nvSpPr>
            <p:cNvPr id="9" name="Textplatzhalter 3"/>
            <p:cNvSpPr txBox="1">
              <a:spLocks/>
            </p:cNvSpPr>
            <p:nvPr/>
          </p:nvSpPr>
          <p:spPr>
            <a:xfrm>
              <a:off x="9321114" y="58783"/>
              <a:ext cx="1524000" cy="379252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tabLst>
                  <a:tab pos="361950" algn="l"/>
                </a:tabLst>
                <a:defRPr sz="1800" b="1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1pPr>
              <a:lvl2pPr marL="26670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00"/>
                </a:spcAft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95350" indent="-26670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0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62050" indent="-26670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0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438275" indent="-276225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0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/>
                <a:t>Zeuthen</a:t>
              </a:r>
            </a:p>
          </p:txBody>
        </p:sp>
        <p:pic>
          <p:nvPicPr>
            <p:cNvPr id="10" name="Grafik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88810" y="146371"/>
              <a:ext cx="310676" cy="310850"/>
            </a:xfrm>
            <a:prstGeom prst="rect">
              <a:avLst/>
            </a:prstGeom>
          </p:spPr>
        </p:pic>
      </p:grp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E5F23BA-70DC-4BEC-B753-FFF970DD78C7}"/>
              </a:ext>
            </a:extLst>
          </p:cNvPr>
          <p:cNvSpPr txBox="1">
            <a:spLocks/>
          </p:cNvSpPr>
          <p:nvPr/>
        </p:nvSpPr>
        <p:spPr>
          <a:xfrm>
            <a:off x="6176969" y="1406427"/>
            <a:ext cx="5459414" cy="50102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361950" indent="-36195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61950" algn="l"/>
              </a:tabLs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535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205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38275" indent="-27622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endParaRPr lang="de-DE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B7249C4-C934-4BF9-887B-3843CB416180}"/>
              </a:ext>
            </a:extLst>
          </p:cNvPr>
          <p:cNvSpPr/>
          <p:nvPr/>
        </p:nvSpPr>
        <p:spPr>
          <a:xfrm>
            <a:off x="1905000" y="2743200"/>
            <a:ext cx="1524000" cy="15240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6" name="Arrow: Chevron 5">
            <a:extLst>
              <a:ext uri="{FF2B5EF4-FFF2-40B4-BE49-F238E27FC236}">
                <a16:creationId xmlns:a16="http://schemas.microsoft.com/office/drawing/2014/main" id="{AEB41CCF-A40C-44EA-979F-4230B1A0C910}"/>
              </a:ext>
            </a:extLst>
          </p:cNvPr>
          <p:cNvSpPr/>
          <p:nvPr/>
        </p:nvSpPr>
        <p:spPr>
          <a:xfrm>
            <a:off x="2514600" y="2590800"/>
            <a:ext cx="304800" cy="304800"/>
          </a:xfrm>
          <a:prstGeom prst="chevron">
            <a:avLst/>
          </a:prstGeom>
          <a:solidFill>
            <a:srgbClr val="FFCC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13" name="Arrow: Chevron 12">
            <a:extLst>
              <a:ext uri="{FF2B5EF4-FFF2-40B4-BE49-F238E27FC236}">
                <a16:creationId xmlns:a16="http://schemas.microsoft.com/office/drawing/2014/main" id="{E6209D49-609B-4120-8E3E-9E94C11CE617}"/>
              </a:ext>
            </a:extLst>
          </p:cNvPr>
          <p:cNvSpPr/>
          <p:nvPr/>
        </p:nvSpPr>
        <p:spPr>
          <a:xfrm flipH="1">
            <a:off x="2514600" y="4114800"/>
            <a:ext cx="304800" cy="304800"/>
          </a:xfrm>
          <a:prstGeom prst="chevron">
            <a:avLst/>
          </a:prstGeom>
          <a:solidFill>
            <a:srgbClr val="FFCC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336EAAC-004D-4CC9-A6D3-F23F9AA6E774}"/>
              </a:ext>
            </a:extLst>
          </p:cNvPr>
          <p:cNvSpPr txBox="1"/>
          <p:nvPr/>
        </p:nvSpPr>
        <p:spPr>
          <a:xfrm>
            <a:off x="1905000" y="2153307"/>
            <a:ext cx="1653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solidFill>
                  <a:srgbClr val="C00000"/>
                </a:solidFill>
              </a:rPr>
              <a:t>Problemanalyse</a:t>
            </a:r>
            <a:endParaRPr lang="en-US" sz="1600" dirty="0" err="1">
              <a:solidFill>
                <a:srgbClr val="C0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37D4979-0602-44CA-958D-BB3539053C3A}"/>
              </a:ext>
            </a:extLst>
          </p:cNvPr>
          <p:cNvSpPr txBox="1"/>
          <p:nvPr/>
        </p:nvSpPr>
        <p:spPr>
          <a:xfrm>
            <a:off x="3350921" y="2792632"/>
            <a:ext cx="20874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solidFill>
                  <a:srgbClr val="C00000"/>
                </a:solidFill>
              </a:rPr>
              <a:t>Beurteilung der Lage</a:t>
            </a:r>
            <a:endParaRPr lang="en-US" sz="1600" dirty="0" err="1">
              <a:solidFill>
                <a:srgbClr val="C0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6109504-43DF-47E1-8448-2007CFC5B215}"/>
              </a:ext>
            </a:extLst>
          </p:cNvPr>
          <p:cNvSpPr txBox="1"/>
          <p:nvPr/>
        </p:nvSpPr>
        <p:spPr>
          <a:xfrm>
            <a:off x="3505200" y="3581400"/>
            <a:ext cx="18245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solidFill>
                  <a:srgbClr val="C00000"/>
                </a:solidFill>
              </a:rPr>
              <a:t>Priorisierung und</a:t>
            </a:r>
          </a:p>
          <a:p>
            <a:r>
              <a:rPr lang="de-DE" sz="1600" dirty="0">
                <a:solidFill>
                  <a:srgbClr val="C00000"/>
                </a:solidFill>
              </a:rPr>
              <a:t>Setzen von Zielen</a:t>
            </a:r>
            <a:endParaRPr lang="en-US" sz="1600" dirty="0" err="1">
              <a:solidFill>
                <a:srgbClr val="C0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E152EAE-49E8-47D8-AFCB-1B660F7C3186}"/>
              </a:ext>
            </a:extLst>
          </p:cNvPr>
          <p:cNvSpPr txBox="1"/>
          <p:nvPr/>
        </p:nvSpPr>
        <p:spPr>
          <a:xfrm>
            <a:off x="1905000" y="4548137"/>
            <a:ext cx="1630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solidFill>
                  <a:srgbClr val="92D050"/>
                </a:solidFill>
              </a:rPr>
              <a:t>Lösungsfindung</a:t>
            </a:r>
            <a:endParaRPr lang="en-US" sz="1600" dirty="0" err="1">
              <a:solidFill>
                <a:srgbClr val="92D05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295EB7C-C29B-4124-959B-5FB7DD3047EC}"/>
              </a:ext>
            </a:extLst>
          </p:cNvPr>
          <p:cNvSpPr txBox="1"/>
          <p:nvPr/>
        </p:nvSpPr>
        <p:spPr>
          <a:xfrm>
            <a:off x="606991" y="3657600"/>
            <a:ext cx="12218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solidFill>
                  <a:srgbClr val="92D050"/>
                </a:solidFill>
              </a:rPr>
              <a:t>Umsetzung</a:t>
            </a:r>
            <a:endParaRPr lang="en-US" sz="1600" dirty="0" err="1">
              <a:solidFill>
                <a:srgbClr val="92D05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4090E14-706A-496C-A788-3C6CA3776B52}"/>
              </a:ext>
            </a:extLst>
          </p:cNvPr>
          <p:cNvSpPr txBox="1"/>
          <p:nvPr/>
        </p:nvSpPr>
        <p:spPr>
          <a:xfrm>
            <a:off x="228600" y="2792632"/>
            <a:ext cx="17668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solidFill>
                  <a:srgbClr val="92D050"/>
                </a:solidFill>
              </a:rPr>
              <a:t>Ergebniskontrolle</a:t>
            </a:r>
            <a:endParaRPr lang="en-US" sz="1600" dirty="0" err="1">
              <a:solidFill>
                <a:srgbClr val="92D050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312EE9A-1B57-40CD-8580-F050442C20F3}"/>
              </a:ext>
            </a:extLst>
          </p:cNvPr>
          <p:cNvSpPr/>
          <p:nvPr/>
        </p:nvSpPr>
        <p:spPr>
          <a:xfrm>
            <a:off x="7952849" y="2743200"/>
            <a:ext cx="1524000" cy="15240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23" name="Arrow: Chevron 22">
            <a:extLst>
              <a:ext uri="{FF2B5EF4-FFF2-40B4-BE49-F238E27FC236}">
                <a16:creationId xmlns:a16="http://schemas.microsoft.com/office/drawing/2014/main" id="{4C764C01-5781-4993-86C1-C422545C5613}"/>
              </a:ext>
            </a:extLst>
          </p:cNvPr>
          <p:cNvSpPr/>
          <p:nvPr/>
        </p:nvSpPr>
        <p:spPr>
          <a:xfrm>
            <a:off x="8562449" y="2590800"/>
            <a:ext cx="304800" cy="304800"/>
          </a:xfrm>
          <a:prstGeom prst="chevron">
            <a:avLst/>
          </a:prstGeom>
          <a:solidFill>
            <a:srgbClr val="FFCC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24" name="Arrow: Chevron 23">
            <a:extLst>
              <a:ext uri="{FF2B5EF4-FFF2-40B4-BE49-F238E27FC236}">
                <a16:creationId xmlns:a16="http://schemas.microsoft.com/office/drawing/2014/main" id="{748C6493-2045-4D1C-9666-B55F8242673F}"/>
              </a:ext>
            </a:extLst>
          </p:cNvPr>
          <p:cNvSpPr/>
          <p:nvPr/>
        </p:nvSpPr>
        <p:spPr>
          <a:xfrm flipH="1">
            <a:off x="8562449" y="4114800"/>
            <a:ext cx="304800" cy="304800"/>
          </a:xfrm>
          <a:prstGeom prst="chevron">
            <a:avLst/>
          </a:prstGeom>
          <a:solidFill>
            <a:srgbClr val="FFCC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C143D51-79EB-44CD-BECC-81FC354179E7}"/>
              </a:ext>
            </a:extLst>
          </p:cNvPr>
          <p:cNvSpPr txBox="1"/>
          <p:nvPr/>
        </p:nvSpPr>
        <p:spPr>
          <a:xfrm>
            <a:off x="7696200" y="2153307"/>
            <a:ext cx="19736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solidFill>
                  <a:srgbClr val="C00000"/>
                </a:solidFill>
              </a:rPr>
              <a:t>Analysis </a:t>
            </a:r>
            <a:r>
              <a:rPr lang="de-DE" sz="1600" dirty="0" err="1">
                <a:solidFill>
                  <a:srgbClr val="C00000"/>
                </a:solidFill>
              </a:rPr>
              <a:t>of</a:t>
            </a:r>
            <a:r>
              <a:rPr lang="de-DE" sz="1600" dirty="0">
                <a:solidFill>
                  <a:srgbClr val="C00000"/>
                </a:solidFill>
              </a:rPr>
              <a:t> </a:t>
            </a:r>
            <a:r>
              <a:rPr lang="de-DE" sz="1600" dirty="0" err="1">
                <a:solidFill>
                  <a:srgbClr val="C00000"/>
                </a:solidFill>
              </a:rPr>
              <a:t>problem</a:t>
            </a:r>
            <a:endParaRPr lang="en-US" sz="1600" dirty="0" err="1">
              <a:solidFill>
                <a:srgbClr val="C0000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57890C6-F09E-4DC1-B6E5-BD017C98C9EF}"/>
              </a:ext>
            </a:extLst>
          </p:cNvPr>
          <p:cNvSpPr txBox="1"/>
          <p:nvPr/>
        </p:nvSpPr>
        <p:spPr>
          <a:xfrm>
            <a:off x="9398770" y="2792632"/>
            <a:ext cx="21900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solidFill>
                  <a:srgbClr val="C00000"/>
                </a:solidFill>
              </a:rPr>
              <a:t>Evaluation </a:t>
            </a:r>
            <a:r>
              <a:rPr lang="de-DE" sz="1600" dirty="0" err="1">
                <a:solidFill>
                  <a:srgbClr val="C00000"/>
                </a:solidFill>
              </a:rPr>
              <a:t>of</a:t>
            </a:r>
            <a:r>
              <a:rPr lang="de-DE" sz="1600" dirty="0">
                <a:solidFill>
                  <a:srgbClr val="C00000"/>
                </a:solidFill>
              </a:rPr>
              <a:t> </a:t>
            </a:r>
            <a:r>
              <a:rPr lang="de-DE" sz="1600" dirty="0" err="1">
                <a:solidFill>
                  <a:srgbClr val="C00000"/>
                </a:solidFill>
              </a:rPr>
              <a:t>situation</a:t>
            </a:r>
            <a:endParaRPr lang="en-US" sz="1600" dirty="0" err="1">
              <a:solidFill>
                <a:srgbClr val="C0000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F2BAC51-59AC-4E2A-9517-A78B69A910C6}"/>
              </a:ext>
            </a:extLst>
          </p:cNvPr>
          <p:cNvSpPr txBox="1"/>
          <p:nvPr/>
        </p:nvSpPr>
        <p:spPr>
          <a:xfrm>
            <a:off x="9553049" y="3581400"/>
            <a:ext cx="17107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err="1">
                <a:solidFill>
                  <a:srgbClr val="C00000"/>
                </a:solidFill>
              </a:rPr>
              <a:t>Prioritization</a:t>
            </a:r>
            <a:r>
              <a:rPr lang="de-DE" sz="1600" dirty="0">
                <a:solidFill>
                  <a:srgbClr val="C00000"/>
                </a:solidFill>
              </a:rPr>
              <a:t> and</a:t>
            </a:r>
          </a:p>
          <a:p>
            <a:r>
              <a:rPr lang="de-DE" sz="1600" dirty="0" err="1">
                <a:solidFill>
                  <a:srgbClr val="C00000"/>
                </a:solidFill>
              </a:rPr>
              <a:t>setting</a:t>
            </a:r>
            <a:r>
              <a:rPr lang="de-DE" sz="1600" dirty="0">
                <a:solidFill>
                  <a:srgbClr val="C00000"/>
                </a:solidFill>
              </a:rPr>
              <a:t> </a:t>
            </a:r>
            <a:r>
              <a:rPr lang="de-DE" sz="1600" dirty="0" err="1">
                <a:solidFill>
                  <a:srgbClr val="C00000"/>
                </a:solidFill>
              </a:rPr>
              <a:t>of</a:t>
            </a:r>
            <a:r>
              <a:rPr lang="de-DE" sz="1600" dirty="0">
                <a:solidFill>
                  <a:srgbClr val="C00000"/>
                </a:solidFill>
              </a:rPr>
              <a:t> </a:t>
            </a:r>
            <a:r>
              <a:rPr lang="de-DE" sz="1600" dirty="0" err="1">
                <a:solidFill>
                  <a:srgbClr val="C00000"/>
                </a:solidFill>
              </a:rPr>
              <a:t>goals</a:t>
            </a:r>
            <a:endParaRPr lang="en-US" sz="1600" dirty="0" err="1">
              <a:solidFill>
                <a:srgbClr val="C0000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2344941-4FFD-4FBB-9248-C8A9B3C27E86}"/>
              </a:ext>
            </a:extLst>
          </p:cNvPr>
          <p:cNvSpPr txBox="1"/>
          <p:nvPr/>
        </p:nvSpPr>
        <p:spPr>
          <a:xfrm>
            <a:off x="7952849" y="4548137"/>
            <a:ext cx="16177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err="1">
                <a:solidFill>
                  <a:srgbClr val="92D050"/>
                </a:solidFill>
              </a:rPr>
              <a:t>Finding</a:t>
            </a:r>
            <a:r>
              <a:rPr lang="de-DE" sz="1600" dirty="0">
                <a:solidFill>
                  <a:srgbClr val="92D050"/>
                </a:solidFill>
              </a:rPr>
              <a:t> </a:t>
            </a:r>
            <a:r>
              <a:rPr lang="de-DE" sz="1600" dirty="0" err="1">
                <a:solidFill>
                  <a:srgbClr val="92D050"/>
                </a:solidFill>
              </a:rPr>
              <a:t>solution</a:t>
            </a:r>
            <a:endParaRPr lang="en-US" sz="1600" dirty="0" err="1">
              <a:solidFill>
                <a:srgbClr val="92D05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DA625DB-9E62-47C6-AD57-8978496CCAEE}"/>
              </a:ext>
            </a:extLst>
          </p:cNvPr>
          <p:cNvSpPr txBox="1"/>
          <p:nvPr/>
        </p:nvSpPr>
        <p:spPr>
          <a:xfrm>
            <a:off x="6400800" y="3657600"/>
            <a:ext cx="15872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solidFill>
                  <a:srgbClr val="92D050"/>
                </a:solidFill>
              </a:rPr>
              <a:t>Implementation</a:t>
            </a:r>
            <a:endParaRPr lang="en-US" sz="1600" dirty="0" err="1">
              <a:solidFill>
                <a:srgbClr val="92D05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C071BFE-8B5F-4C98-A668-619AE5AFD559}"/>
              </a:ext>
            </a:extLst>
          </p:cNvPr>
          <p:cNvSpPr txBox="1"/>
          <p:nvPr/>
        </p:nvSpPr>
        <p:spPr>
          <a:xfrm>
            <a:off x="6172200" y="2792632"/>
            <a:ext cx="1826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err="1">
                <a:solidFill>
                  <a:srgbClr val="92D050"/>
                </a:solidFill>
              </a:rPr>
              <a:t>Checking</a:t>
            </a:r>
            <a:r>
              <a:rPr lang="de-DE" sz="1600" dirty="0">
                <a:solidFill>
                  <a:srgbClr val="92D050"/>
                </a:solidFill>
              </a:rPr>
              <a:t> </a:t>
            </a:r>
            <a:r>
              <a:rPr lang="de-DE" sz="1600" dirty="0" err="1">
                <a:solidFill>
                  <a:srgbClr val="92D050"/>
                </a:solidFill>
              </a:rPr>
              <a:t>of</a:t>
            </a:r>
            <a:r>
              <a:rPr lang="de-DE" sz="1600" dirty="0">
                <a:solidFill>
                  <a:srgbClr val="92D050"/>
                </a:solidFill>
              </a:rPr>
              <a:t> </a:t>
            </a:r>
            <a:r>
              <a:rPr lang="de-DE" sz="1600" dirty="0" err="1">
                <a:solidFill>
                  <a:srgbClr val="92D050"/>
                </a:solidFill>
              </a:rPr>
              <a:t>result</a:t>
            </a:r>
            <a:endParaRPr lang="en-US" sz="1600" dirty="0" err="1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858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6553200" y="3429000"/>
            <a:ext cx="4800600" cy="351119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0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/>
              <a:t>Questions?</a:t>
            </a:r>
            <a:br>
              <a:rPr lang="en-US" sz="4800" dirty="0"/>
            </a:br>
            <a:br>
              <a:rPr lang="en-US" sz="4800" dirty="0"/>
            </a:br>
            <a:r>
              <a:rPr lang="en-US" sz="4800" dirty="0"/>
              <a:t>Comments?</a:t>
            </a:r>
            <a:br>
              <a:rPr lang="en-US" sz="4800" dirty="0"/>
            </a:br>
            <a:endParaRPr lang="de-DE" sz="4800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838200" y="609600"/>
            <a:ext cx="5688012" cy="351119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0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err="1"/>
              <a:t>Fragen</a:t>
            </a:r>
            <a:r>
              <a:rPr lang="en-US" sz="4800" dirty="0"/>
              <a:t>?</a:t>
            </a:r>
            <a:br>
              <a:rPr lang="en-US" sz="4800" dirty="0"/>
            </a:br>
            <a:br>
              <a:rPr lang="en-US" sz="4800" dirty="0"/>
            </a:br>
            <a:r>
              <a:rPr lang="en-US" sz="4800" dirty="0" err="1"/>
              <a:t>Kommentare</a:t>
            </a:r>
            <a:r>
              <a:rPr lang="en-US" sz="4800" dirty="0"/>
              <a:t>?</a:t>
            </a:r>
            <a:br>
              <a:rPr lang="en-US" sz="4800" dirty="0"/>
            </a:br>
            <a:endParaRPr lang="de-DE" sz="4800" dirty="0"/>
          </a:p>
        </p:txBody>
      </p:sp>
    </p:spTree>
    <p:extLst>
      <p:ext uri="{BB962C8B-B14F-4D97-AF65-F5344CB8AC3E}">
        <p14:creationId xmlns:p14="http://schemas.microsoft.com/office/powerpoint/2010/main" val="277680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07988" y="349611"/>
            <a:ext cx="11376025" cy="1855254"/>
          </a:xfrm>
        </p:spPr>
        <p:txBody>
          <a:bodyPr/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General Meeting 2023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07987" y="1905000"/>
            <a:ext cx="11555413" cy="3151386"/>
          </a:xfrm>
        </p:spPr>
        <p:txBody>
          <a:bodyPr/>
          <a:lstStyle/>
          <a:p>
            <a:r>
              <a:rPr lang="en-US" sz="2000" dirty="0"/>
              <a:t>Agenda</a:t>
            </a:r>
          </a:p>
          <a:p>
            <a:r>
              <a:rPr lang="en-US" sz="2000" dirty="0"/>
              <a:t>			1. 	</a:t>
            </a:r>
            <a:r>
              <a:rPr lang="en-US" sz="2000" dirty="0">
                <a:solidFill>
                  <a:srgbClr val="F28E00"/>
                </a:solidFill>
              </a:rPr>
              <a:t>Report of the works council</a:t>
            </a:r>
          </a:p>
          <a:p>
            <a:r>
              <a:rPr lang="en-US" sz="2000" i="1" dirty="0">
                <a:solidFill>
                  <a:srgbClr val="000000"/>
                </a:solidFill>
              </a:rPr>
              <a:t>				Matthias </a:t>
            </a:r>
            <a:r>
              <a:rPr lang="en-US" sz="2000" i="1" dirty="0" err="1">
                <a:solidFill>
                  <a:srgbClr val="000000"/>
                </a:solidFill>
              </a:rPr>
              <a:t>Groß</a:t>
            </a:r>
            <a:r>
              <a:rPr lang="en-US" sz="2000" i="1" dirty="0">
                <a:solidFill>
                  <a:srgbClr val="000000"/>
                </a:solidFill>
              </a:rPr>
              <a:t>, Member of the works council</a:t>
            </a:r>
            <a:endParaRPr lang="en-US" sz="2000" dirty="0">
              <a:solidFill>
                <a:srgbClr val="F28E00"/>
              </a:solidFill>
            </a:endParaRPr>
          </a:p>
          <a:p>
            <a:r>
              <a:rPr lang="en-US" sz="2000" dirty="0">
                <a:solidFill>
                  <a:srgbClr val="F28E00"/>
                </a:solidFill>
              </a:rPr>
              <a:t>			2. 	Report of the site management</a:t>
            </a:r>
          </a:p>
          <a:p>
            <a:r>
              <a:rPr lang="en-US" sz="2000" dirty="0">
                <a:solidFill>
                  <a:srgbClr val="F28E00"/>
                </a:solidFill>
              </a:rPr>
              <a:t>				</a:t>
            </a:r>
            <a:r>
              <a:rPr lang="en-US" sz="2000" i="1" dirty="0">
                <a:solidFill>
                  <a:srgbClr val="000000"/>
                </a:solidFill>
              </a:rPr>
              <a:t>Christian Stegmann, Head </a:t>
            </a:r>
            <a:r>
              <a:rPr lang="en-US" sz="2000" i="1" dirty="0">
                <a:solidFill>
                  <a:schemeClr val="tx1"/>
                </a:solidFill>
              </a:rPr>
              <a:t>of the institute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rgbClr val="F28E00"/>
                </a:solidFill>
              </a:rPr>
              <a:t>	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414396" y="5638800"/>
            <a:ext cx="11369549" cy="457200"/>
          </a:xfrm>
        </p:spPr>
        <p:txBody>
          <a:bodyPr/>
          <a:lstStyle/>
          <a:p>
            <a:r>
              <a:rPr lang="en-US" dirty="0"/>
              <a:t>Zeuthen, 23.05.2023 as hybrid meeting</a:t>
            </a:r>
          </a:p>
        </p:txBody>
      </p:sp>
    </p:spTree>
    <p:extLst>
      <p:ext uri="{BB962C8B-B14F-4D97-AF65-F5344CB8AC3E}">
        <p14:creationId xmlns:p14="http://schemas.microsoft.com/office/powerpoint/2010/main" val="1437652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Überlastungsanzeige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7" y="1406427"/>
            <a:ext cx="5459414" cy="5010249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de-DE" dirty="0"/>
              <a:t>Ist ein Instrument, um Vorgesetzten gegenüber darauf hinzuweisen, dass das gebotene Niveau der </a:t>
            </a:r>
            <a:r>
              <a:rPr lang="de-DE" b="1" dirty="0"/>
              <a:t>Auftragserfüllung</a:t>
            </a:r>
            <a:r>
              <a:rPr lang="de-DE" dirty="0"/>
              <a:t> angesichts des </a:t>
            </a:r>
            <a:r>
              <a:rPr lang="de-DE" b="1" dirty="0"/>
              <a:t>Arbeitsanfalls</a:t>
            </a:r>
            <a:r>
              <a:rPr lang="de-DE" dirty="0"/>
              <a:t> oder der personellen Besetzung des betreffenden Bereichs </a:t>
            </a:r>
            <a:r>
              <a:rPr lang="de-DE" b="1" dirty="0"/>
              <a:t>nicht</a:t>
            </a:r>
            <a:r>
              <a:rPr lang="de-DE" dirty="0"/>
              <a:t> jederzeit </a:t>
            </a:r>
            <a:r>
              <a:rPr lang="de-DE" b="1" dirty="0"/>
              <a:t>gewährleistet</a:t>
            </a:r>
            <a:r>
              <a:rPr lang="de-DE" dirty="0"/>
              <a:t> ist.</a:t>
            </a:r>
          </a:p>
          <a:p>
            <a:pPr>
              <a:spcAft>
                <a:spcPts val="600"/>
              </a:spcAft>
            </a:pPr>
            <a:r>
              <a:rPr lang="de-DE" dirty="0"/>
              <a:t>Sie stellt den betreffenden Mitarbeiter keineswegs von der Pflicht der Aufgabenerfüllung frei.</a:t>
            </a:r>
          </a:p>
          <a:p>
            <a:pPr>
              <a:spcAft>
                <a:spcPts val="600"/>
              </a:spcAft>
            </a:pPr>
            <a:r>
              <a:rPr lang="de-DE" dirty="0"/>
              <a:t>Sie betont mögliche Gefahren, insbesondere Haftungsrisiken für den AG und/oder den AN.</a:t>
            </a:r>
          </a:p>
          <a:p>
            <a:pPr>
              <a:spcAft>
                <a:spcPts val="600"/>
              </a:spcAft>
            </a:pPr>
            <a:r>
              <a:rPr lang="de-DE" b="1" dirty="0"/>
              <a:t>Überlastungsanzeigen sind </a:t>
            </a:r>
            <a:r>
              <a:rPr lang="de-DE" dirty="0"/>
              <a:t>darum auch </a:t>
            </a:r>
            <a:r>
              <a:rPr lang="de-DE" b="1" dirty="0"/>
              <a:t>Entlastungsanzeigen</a:t>
            </a:r>
            <a:r>
              <a:rPr lang="de-DE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 dirty="0"/>
              <a:t>| 2. Betriebsversammlung 2023 | Betriebsrat Zeuthen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err="1"/>
              <a:t>Overload</a:t>
            </a:r>
            <a:r>
              <a:rPr lang="de-DE" dirty="0"/>
              <a:t> </a:t>
            </a:r>
            <a:r>
              <a:rPr lang="de-DE" dirty="0" err="1"/>
              <a:t>indication</a:t>
            </a:r>
            <a:endParaRPr lang="de-DE" dirty="0"/>
          </a:p>
        </p:txBody>
      </p:sp>
      <p:grpSp>
        <p:nvGrpSpPr>
          <p:cNvPr id="7" name="Group 6"/>
          <p:cNvGrpSpPr/>
          <p:nvPr/>
        </p:nvGrpSpPr>
        <p:grpSpPr>
          <a:xfrm>
            <a:off x="9601200" y="76200"/>
            <a:ext cx="2438400" cy="711087"/>
            <a:chOff x="8458200" y="50912"/>
            <a:chExt cx="2438400" cy="711087"/>
          </a:xfrm>
        </p:grpSpPr>
        <p:sp>
          <p:nvSpPr>
            <p:cNvPr id="8" name="Titel 1"/>
            <p:cNvSpPr txBox="1">
              <a:spLocks/>
            </p:cNvSpPr>
            <p:nvPr/>
          </p:nvSpPr>
          <p:spPr>
            <a:xfrm>
              <a:off x="8458200" y="50912"/>
              <a:ext cx="2438400" cy="711087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000" b="1" kern="1200">
                  <a:solidFill>
                    <a:schemeClr val="accent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6000" dirty="0" err="1"/>
                <a:t>B</a:t>
              </a:r>
              <a:r>
                <a:rPr lang="en-US" dirty="0" err="1"/>
                <a:t>etriebsrat</a:t>
              </a:r>
              <a:endParaRPr lang="en-US" dirty="0"/>
            </a:p>
          </p:txBody>
        </p:sp>
        <p:sp>
          <p:nvSpPr>
            <p:cNvPr id="9" name="Textplatzhalter 3"/>
            <p:cNvSpPr txBox="1">
              <a:spLocks/>
            </p:cNvSpPr>
            <p:nvPr/>
          </p:nvSpPr>
          <p:spPr>
            <a:xfrm>
              <a:off x="9321114" y="58783"/>
              <a:ext cx="1524000" cy="379252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tabLst>
                  <a:tab pos="361950" algn="l"/>
                </a:tabLst>
                <a:defRPr sz="1800" b="1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1pPr>
              <a:lvl2pPr marL="26670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00"/>
                </a:spcAft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95350" indent="-26670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0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62050" indent="-26670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0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438275" indent="-276225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0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/>
                <a:t>Zeuthen</a:t>
              </a:r>
            </a:p>
          </p:txBody>
        </p:sp>
        <p:pic>
          <p:nvPicPr>
            <p:cNvPr id="10" name="Grafik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88810" y="146371"/>
              <a:ext cx="310676" cy="310850"/>
            </a:xfrm>
            <a:prstGeom prst="rect">
              <a:avLst/>
            </a:prstGeom>
          </p:spPr>
        </p:pic>
      </p:grp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E5F23BA-70DC-4BEC-B753-FFF970DD78C7}"/>
              </a:ext>
            </a:extLst>
          </p:cNvPr>
          <p:cNvSpPr txBox="1">
            <a:spLocks/>
          </p:cNvSpPr>
          <p:nvPr/>
        </p:nvSpPr>
        <p:spPr>
          <a:xfrm>
            <a:off x="6176969" y="1406427"/>
            <a:ext cx="5459414" cy="50102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361950" indent="-36195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61950" algn="l"/>
              </a:tabLs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535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205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38275" indent="-27622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endParaRPr lang="de-DE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F9FC635-6260-4499-B04A-C64947B13C92}"/>
              </a:ext>
            </a:extLst>
          </p:cNvPr>
          <p:cNvSpPr txBox="1">
            <a:spLocks/>
          </p:cNvSpPr>
          <p:nvPr/>
        </p:nvSpPr>
        <p:spPr>
          <a:xfrm>
            <a:off x="6477000" y="1406427"/>
            <a:ext cx="5459414" cy="50102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361950" indent="-36195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61950" algn="l"/>
              </a:tabLs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535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205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38275" indent="-27622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dirty="0"/>
              <a:t>Is an instrument to point out to superiors that the required level of </a:t>
            </a:r>
            <a:r>
              <a:rPr lang="en-US" b="1" dirty="0"/>
              <a:t>task fulfilment </a:t>
            </a:r>
            <a:r>
              <a:rPr lang="en-US" dirty="0"/>
              <a:t>is </a:t>
            </a:r>
            <a:r>
              <a:rPr lang="en-US" b="1" dirty="0"/>
              <a:t>not guaranteed </a:t>
            </a:r>
            <a:r>
              <a:rPr lang="en-US" dirty="0"/>
              <a:t>at all times in view of the </a:t>
            </a:r>
            <a:r>
              <a:rPr lang="en-US" b="1" dirty="0"/>
              <a:t>workload </a:t>
            </a:r>
            <a:r>
              <a:rPr lang="en-US" dirty="0"/>
              <a:t>or staffing of the area concerned.</a:t>
            </a:r>
          </a:p>
          <a:p>
            <a:pPr>
              <a:spcAft>
                <a:spcPts val="600"/>
              </a:spcAft>
            </a:pPr>
            <a:r>
              <a:rPr lang="en-US" dirty="0"/>
              <a:t>It does not in any way release the employee concerned from the duty of task fulfilment.</a:t>
            </a:r>
          </a:p>
          <a:p>
            <a:pPr>
              <a:spcAft>
                <a:spcPts val="600"/>
              </a:spcAft>
            </a:pPr>
            <a:r>
              <a:rPr lang="en-US" dirty="0"/>
              <a:t>It emphasizes possible dangers, in particular liability risks for the employer and/or the employee.</a:t>
            </a:r>
          </a:p>
          <a:p>
            <a:pPr>
              <a:spcAft>
                <a:spcPts val="600"/>
              </a:spcAft>
            </a:pPr>
            <a:r>
              <a:rPr lang="en-US" dirty="0"/>
              <a:t>Therefore, </a:t>
            </a:r>
            <a:r>
              <a:rPr lang="en-US" b="1" dirty="0"/>
              <a:t>overload notices are </a:t>
            </a:r>
            <a:r>
              <a:rPr lang="en-US" dirty="0"/>
              <a:t>also </a:t>
            </a:r>
            <a:r>
              <a:rPr lang="en-US" b="1" dirty="0"/>
              <a:t>discharge notices</a:t>
            </a:r>
            <a:r>
              <a:rPr lang="en-US" dirty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86695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Überlastungsanzeige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7" y="1406427"/>
            <a:ext cx="5459414" cy="5010249"/>
          </a:xfrm>
        </p:spPr>
        <p:txBody>
          <a:bodyPr/>
          <a:lstStyle/>
          <a:p>
            <a:r>
              <a:rPr lang="de-DE" b="1" dirty="0"/>
              <a:t>Beispiele für Überlastungssituationen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Unzureichende personelle Besetzung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Arbeits- und Zeitdruck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Unrealistische Zielvorgaben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Ständiges Überschreiten der Arbeitszeit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Permanente Störungen und Unterbrechungen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Fehler oder Mängel in der Tätigkeit mit Folgen wie längere Bearbeitungsdauer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Burnout-Fälle in der Abteilung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Gesundheitliche Beschwerden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Schäden durch Fehlbedienungen von Apparaturen und Geräten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 dirty="0"/>
              <a:t>| 2. Betriebsversammlung 2023 | Betriebsrat Zeuthen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err="1"/>
              <a:t>Overload</a:t>
            </a:r>
            <a:r>
              <a:rPr lang="de-DE" dirty="0"/>
              <a:t> </a:t>
            </a:r>
            <a:r>
              <a:rPr lang="de-DE" dirty="0" err="1"/>
              <a:t>indication</a:t>
            </a:r>
            <a:endParaRPr lang="de-DE" dirty="0"/>
          </a:p>
        </p:txBody>
      </p:sp>
      <p:grpSp>
        <p:nvGrpSpPr>
          <p:cNvPr id="7" name="Group 6"/>
          <p:cNvGrpSpPr/>
          <p:nvPr/>
        </p:nvGrpSpPr>
        <p:grpSpPr>
          <a:xfrm>
            <a:off x="9601200" y="76200"/>
            <a:ext cx="2438400" cy="711087"/>
            <a:chOff x="8458200" y="50912"/>
            <a:chExt cx="2438400" cy="711087"/>
          </a:xfrm>
        </p:grpSpPr>
        <p:sp>
          <p:nvSpPr>
            <p:cNvPr id="8" name="Titel 1"/>
            <p:cNvSpPr txBox="1">
              <a:spLocks/>
            </p:cNvSpPr>
            <p:nvPr/>
          </p:nvSpPr>
          <p:spPr>
            <a:xfrm>
              <a:off x="8458200" y="50912"/>
              <a:ext cx="2438400" cy="711087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000" b="1" kern="1200">
                  <a:solidFill>
                    <a:schemeClr val="accent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6000" dirty="0" err="1"/>
                <a:t>B</a:t>
              </a:r>
              <a:r>
                <a:rPr lang="en-US" dirty="0" err="1"/>
                <a:t>etriebsrat</a:t>
              </a:r>
              <a:endParaRPr lang="en-US" dirty="0"/>
            </a:p>
          </p:txBody>
        </p:sp>
        <p:sp>
          <p:nvSpPr>
            <p:cNvPr id="9" name="Textplatzhalter 3"/>
            <p:cNvSpPr txBox="1">
              <a:spLocks/>
            </p:cNvSpPr>
            <p:nvPr/>
          </p:nvSpPr>
          <p:spPr>
            <a:xfrm>
              <a:off x="9321114" y="58783"/>
              <a:ext cx="1524000" cy="379252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tabLst>
                  <a:tab pos="361950" algn="l"/>
                </a:tabLst>
                <a:defRPr sz="1800" b="1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1pPr>
              <a:lvl2pPr marL="26670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00"/>
                </a:spcAft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95350" indent="-26670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0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62050" indent="-26670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0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438275" indent="-276225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0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/>
                <a:t>Zeuthen</a:t>
              </a:r>
            </a:p>
          </p:txBody>
        </p:sp>
        <p:pic>
          <p:nvPicPr>
            <p:cNvPr id="10" name="Grafik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88810" y="146371"/>
              <a:ext cx="310676" cy="310850"/>
            </a:xfrm>
            <a:prstGeom prst="rect">
              <a:avLst/>
            </a:prstGeom>
          </p:spPr>
        </p:pic>
      </p:grp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E5F23BA-70DC-4BEC-B753-FFF970DD78C7}"/>
              </a:ext>
            </a:extLst>
          </p:cNvPr>
          <p:cNvSpPr txBox="1">
            <a:spLocks/>
          </p:cNvSpPr>
          <p:nvPr/>
        </p:nvSpPr>
        <p:spPr>
          <a:xfrm>
            <a:off x="6176969" y="1406427"/>
            <a:ext cx="5459414" cy="50102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361950" indent="-36195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61950" algn="l"/>
              </a:tabLs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535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205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38275" indent="-27622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endParaRPr lang="de-DE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3591EF8-64BC-4657-976C-AC39E6E3BE14}"/>
              </a:ext>
            </a:extLst>
          </p:cNvPr>
          <p:cNvSpPr txBox="1">
            <a:spLocks/>
          </p:cNvSpPr>
          <p:nvPr/>
        </p:nvSpPr>
        <p:spPr>
          <a:xfrm>
            <a:off x="6453506" y="1406427"/>
            <a:ext cx="5459414" cy="50102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361950" indent="-36195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61950" algn="l"/>
              </a:tabLs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535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205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38275" indent="-27622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 err="1"/>
              <a:t>Examples</a:t>
            </a:r>
            <a:r>
              <a:rPr lang="de-DE" b="1" dirty="0"/>
              <a:t>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overload</a:t>
            </a:r>
            <a:r>
              <a:rPr lang="de-DE" b="1" dirty="0"/>
              <a:t> </a:t>
            </a:r>
            <a:r>
              <a:rPr lang="de-DE" b="1" dirty="0" err="1"/>
              <a:t>situations</a:t>
            </a:r>
            <a:endParaRPr lang="de-DE" b="1" dirty="0"/>
          </a:p>
          <a:p>
            <a:pPr>
              <a:buFontTx/>
              <a:buChar char="-"/>
            </a:pPr>
            <a:r>
              <a:rPr lang="en-US" dirty="0"/>
              <a:t>Insufficient staffing</a:t>
            </a:r>
          </a:p>
          <a:p>
            <a:pPr>
              <a:buFontTx/>
              <a:buChar char="-"/>
            </a:pPr>
            <a:r>
              <a:rPr lang="en-US" dirty="0"/>
              <a:t>Work and time pressure</a:t>
            </a:r>
          </a:p>
          <a:p>
            <a:pPr>
              <a:buFontTx/>
              <a:buChar char="-"/>
            </a:pPr>
            <a:r>
              <a:rPr lang="en-US" dirty="0"/>
              <a:t>Unrealistic targets</a:t>
            </a:r>
          </a:p>
          <a:p>
            <a:pPr>
              <a:buFontTx/>
              <a:buChar char="-"/>
            </a:pPr>
            <a:r>
              <a:rPr lang="en-US" dirty="0"/>
              <a:t>Constantly exceeding working hours</a:t>
            </a:r>
          </a:p>
          <a:p>
            <a:pPr>
              <a:buFontTx/>
              <a:buChar char="-"/>
            </a:pPr>
            <a:r>
              <a:rPr lang="en-US" dirty="0"/>
              <a:t>Permanent disturbances and interruptions</a:t>
            </a:r>
          </a:p>
          <a:p>
            <a:pPr>
              <a:buFontTx/>
              <a:buChar char="-"/>
            </a:pPr>
            <a:r>
              <a:rPr lang="en-US" dirty="0"/>
              <a:t>Errors or deficiencies in the activity with consequences such as longer processing time</a:t>
            </a:r>
          </a:p>
          <a:p>
            <a:pPr>
              <a:buFontTx/>
              <a:buChar char="-"/>
            </a:pPr>
            <a:r>
              <a:rPr lang="en-US" dirty="0"/>
              <a:t>Burnout cases in the department</a:t>
            </a:r>
          </a:p>
          <a:p>
            <a:pPr>
              <a:buFontTx/>
              <a:buChar char="-"/>
            </a:pPr>
            <a:r>
              <a:rPr lang="en-US" dirty="0"/>
              <a:t>Health complaints</a:t>
            </a:r>
          </a:p>
          <a:p>
            <a:pPr>
              <a:buFontTx/>
              <a:buChar char="-"/>
            </a:pPr>
            <a:r>
              <a:rPr lang="en-US" dirty="0"/>
              <a:t>Damage due to incorrect operation of apparatus and equipment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5748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Überlastungsanzeige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7" y="1406427"/>
            <a:ext cx="5459414" cy="5010249"/>
          </a:xfrm>
        </p:spPr>
        <p:txBody>
          <a:bodyPr/>
          <a:lstStyle/>
          <a:p>
            <a:r>
              <a:rPr lang="de-DE" dirty="0"/>
              <a:t>Sie schützen sich vor der sonst möglichen </a:t>
            </a:r>
            <a:r>
              <a:rPr lang="de-DE" b="1" dirty="0"/>
              <a:t>Arbeitnehmerhaftung</a:t>
            </a:r>
            <a:r>
              <a:rPr lang="de-DE" dirty="0"/>
              <a:t>, indem Sie </a:t>
            </a:r>
            <a:r>
              <a:rPr lang="de-DE" b="1" dirty="0"/>
              <a:t>auf </a:t>
            </a:r>
            <a:r>
              <a:rPr lang="de-DE" dirty="0"/>
              <a:t>die</a:t>
            </a:r>
            <a:r>
              <a:rPr lang="de-DE" b="1" dirty="0"/>
              <a:t> Mängel aufmerksam machen </a:t>
            </a:r>
            <a:r>
              <a:rPr lang="de-DE" dirty="0"/>
              <a:t>und </a:t>
            </a:r>
            <a:r>
              <a:rPr lang="de-DE" b="1" dirty="0"/>
              <a:t>auf Abhilfe drängen</a:t>
            </a:r>
            <a:r>
              <a:rPr lang="de-DE" dirty="0"/>
              <a:t>. Die Verantwortung tätig zu werden, liegt dann beim Arbeitgeber. Der Vorgesetzte hat als ersten Schritt zur Verbesserung der Situation umgehend die dem Arbeitnehmer übertragenen Aufgaben zu priorisieren.</a:t>
            </a:r>
          </a:p>
          <a:p>
            <a:r>
              <a:rPr lang="de-DE" dirty="0"/>
              <a:t>Die Überlastungsanzeige rechtfertigt aber </a:t>
            </a:r>
            <a:r>
              <a:rPr lang="de-DE" b="1" dirty="0"/>
              <a:t>niemals pflichtwidriges Verhalten!</a:t>
            </a:r>
          </a:p>
          <a:p>
            <a:r>
              <a:rPr lang="de-DE" dirty="0"/>
              <a:t>Da aus dem Wort „Überlastungsanzeige“ der Eindruck entstehen könnte, dass die Überlastung auf einer mangelnden Leistungsfähigkeit oder Überforderung eines Arbeitnehmers beruht, sollte von „Gefährdungsanzeige“ gesprochen werden.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 dirty="0"/>
              <a:t>| 2. Betriebsversammlung 2023 | Betriebsrat Zeuthen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err="1"/>
              <a:t>Overload</a:t>
            </a:r>
            <a:r>
              <a:rPr lang="de-DE" dirty="0"/>
              <a:t> </a:t>
            </a:r>
            <a:r>
              <a:rPr lang="de-DE" dirty="0" err="1"/>
              <a:t>indication</a:t>
            </a:r>
            <a:endParaRPr lang="de-DE" dirty="0"/>
          </a:p>
        </p:txBody>
      </p:sp>
      <p:grpSp>
        <p:nvGrpSpPr>
          <p:cNvPr id="7" name="Group 6"/>
          <p:cNvGrpSpPr/>
          <p:nvPr/>
        </p:nvGrpSpPr>
        <p:grpSpPr>
          <a:xfrm>
            <a:off x="9601200" y="76200"/>
            <a:ext cx="2438400" cy="711087"/>
            <a:chOff x="8458200" y="50912"/>
            <a:chExt cx="2438400" cy="711087"/>
          </a:xfrm>
        </p:grpSpPr>
        <p:sp>
          <p:nvSpPr>
            <p:cNvPr id="8" name="Titel 1"/>
            <p:cNvSpPr txBox="1">
              <a:spLocks/>
            </p:cNvSpPr>
            <p:nvPr/>
          </p:nvSpPr>
          <p:spPr>
            <a:xfrm>
              <a:off x="8458200" y="50912"/>
              <a:ext cx="2438400" cy="711087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000" b="1" kern="1200">
                  <a:solidFill>
                    <a:schemeClr val="accent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6000" dirty="0" err="1"/>
                <a:t>B</a:t>
              </a:r>
              <a:r>
                <a:rPr lang="en-US" dirty="0" err="1"/>
                <a:t>etriebsrat</a:t>
              </a:r>
              <a:endParaRPr lang="en-US" dirty="0"/>
            </a:p>
          </p:txBody>
        </p:sp>
        <p:sp>
          <p:nvSpPr>
            <p:cNvPr id="9" name="Textplatzhalter 3"/>
            <p:cNvSpPr txBox="1">
              <a:spLocks/>
            </p:cNvSpPr>
            <p:nvPr/>
          </p:nvSpPr>
          <p:spPr>
            <a:xfrm>
              <a:off x="9321114" y="58783"/>
              <a:ext cx="1524000" cy="379252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tabLst>
                  <a:tab pos="361950" algn="l"/>
                </a:tabLst>
                <a:defRPr sz="1800" b="1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1pPr>
              <a:lvl2pPr marL="26670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00"/>
                </a:spcAft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95350" indent="-26670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0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62050" indent="-26670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0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438275" indent="-276225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0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/>
                <a:t>Zeuthen</a:t>
              </a:r>
            </a:p>
          </p:txBody>
        </p:sp>
        <p:pic>
          <p:nvPicPr>
            <p:cNvPr id="10" name="Grafik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88810" y="146371"/>
              <a:ext cx="310676" cy="310850"/>
            </a:xfrm>
            <a:prstGeom prst="rect">
              <a:avLst/>
            </a:prstGeom>
          </p:spPr>
        </p:pic>
      </p:grp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E5F23BA-70DC-4BEC-B753-FFF970DD78C7}"/>
              </a:ext>
            </a:extLst>
          </p:cNvPr>
          <p:cNvSpPr txBox="1">
            <a:spLocks/>
          </p:cNvSpPr>
          <p:nvPr/>
        </p:nvSpPr>
        <p:spPr>
          <a:xfrm>
            <a:off x="6176969" y="1406427"/>
            <a:ext cx="5459414" cy="50102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361950" indent="-36195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61950" algn="l"/>
              </a:tabLs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535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205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38275" indent="-27622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endParaRPr lang="de-DE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C42DD19-FF26-429F-8A58-14181368DB57}"/>
              </a:ext>
            </a:extLst>
          </p:cNvPr>
          <p:cNvSpPr txBox="1">
            <a:spLocks/>
          </p:cNvSpPr>
          <p:nvPr/>
        </p:nvSpPr>
        <p:spPr>
          <a:xfrm>
            <a:off x="6486537" y="1406426"/>
            <a:ext cx="5459414" cy="50102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361950" indent="-36195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61950" algn="l"/>
              </a:tabLs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535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205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38275" indent="-27622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You protect yourself from the otherwise possible </a:t>
            </a:r>
            <a:r>
              <a:rPr lang="en-US" b="1" dirty="0"/>
              <a:t>employee liability </a:t>
            </a:r>
            <a:r>
              <a:rPr lang="en-US" dirty="0"/>
              <a:t>by </a:t>
            </a:r>
            <a:r>
              <a:rPr lang="en-US" b="1" dirty="0"/>
              <a:t>drawing attention to the deficiencies</a:t>
            </a:r>
            <a:r>
              <a:rPr lang="en-US" dirty="0"/>
              <a:t> and </a:t>
            </a:r>
            <a:r>
              <a:rPr lang="en-US" b="1" dirty="0"/>
              <a:t>urging remedial action</a:t>
            </a:r>
            <a:r>
              <a:rPr lang="en-US" dirty="0"/>
              <a:t>. The responsibility to take action then lies with the employer. As a first step towards improving the situation, the supervisor must immediately prioritize the tasks assigned to the employee.</a:t>
            </a:r>
          </a:p>
          <a:p>
            <a:r>
              <a:rPr lang="en-US" dirty="0"/>
              <a:t>However, the notification of overload </a:t>
            </a:r>
            <a:r>
              <a:rPr lang="en-US" b="1" dirty="0"/>
              <a:t>never justifies conduct in breach of duty</a:t>
            </a:r>
            <a:r>
              <a:rPr lang="en-US" dirty="0"/>
              <a:t>!</a:t>
            </a:r>
          </a:p>
          <a:p>
            <a:r>
              <a:rPr lang="en-US" dirty="0"/>
              <a:t>Since the word "overload notification" could give the impression that the overload is due to a lack of performance or excessive demands on an employee, it should be referred to as a "danger notification".</a:t>
            </a:r>
          </a:p>
        </p:txBody>
      </p:sp>
    </p:spTree>
    <p:extLst>
      <p:ext uri="{BB962C8B-B14F-4D97-AF65-F5344CB8AC3E}">
        <p14:creationId xmlns:p14="http://schemas.microsoft.com/office/powerpoint/2010/main" val="618771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Überlastungsanzeige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7" y="1406427"/>
            <a:ext cx="5459414" cy="5010249"/>
          </a:xfrm>
        </p:spPr>
        <p:txBody>
          <a:bodyPr/>
          <a:lstStyle/>
          <a:p>
            <a:r>
              <a:rPr lang="de-DE" b="1" dirty="0"/>
              <a:t>Form und Inhalt einer Überlastungsanzeige</a:t>
            </a:r>
            <a:endParaRPr lang="de-DE" dirty="0"/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Schriftform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Datum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Name des/der Betroffenen (geht auch bei mehreren Betroffenen als Team)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Konkrete Schilderung der Situation am Arbeitsplatz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Schilderung der Arbeiten, die nicht mehr durchgeführt werden können und die jeweiligen Risiken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Schilderung dessen, was der verantwortliche Mitarbeiter bereits unternommen hat, um die Situation zu verbessern.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 dirty="0"/>
              <a:t>| 2. Betriebsversammlung 2023 | Betriebsrat Zeuthen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err="1"/>
              <a:t>Overload</a:t>
            </a:r>
            <a:r>
              <a:rPr lang="de-DE" dirty="0"/>
              <a:t> </a:t>
            </a:r>
            <a:r>
              <a:rPr lang="de-DE" dirty="0" err="1"/>
              <a:t>indication</a:t>
            </a:r>
            <a:endParaRPr lang="de-DE" dirty="0"/>
          </a:p>
        </p:txBody>
      </p:sp>
      <p:grpSp>
        <p:nvGrpSpPr>
          <p:cNvPr id="7" name="Group 6"/>
          <p:cNvGrpSpPr/>
          <p:nvPr/>
        </p:nvGrpSpPr>
        <p:grpSpPr>
          <a:xfrm>
            <a:off x="9601200" y="76200"/>
            <a:ext cx="2438400" cy="711087"/>
            <a:chOff x="8458200" y="50912"/>
            <a:chExt cx="2438400" cy="711087"/>
          </a:xfrm>
        </p:grpSpPr>
        <p:sp>
          <p:nvSpPr>
            <p:cNvPr id="8" name="Titel 1"/>
            <p:cNvSpPr txBox="1">
              <a:spLocks/>
            </p:cNvSpPr>
            <p:nvPr/>
          </p:nvSpPr>
          <p:spPr>
            <a:xfrm>
              <a:off x="8458200" y="50912"/>
              <a:ext cx="2438400" cy="711087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000" b="1" kern="1200">
                  <a:solidFill>
                    <a:schemeClr val="accent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6000" dirty="0" err="1"/>
                <a:t>B</a:t>
              </a:r>
              <a:r>
                <a:rPr lang="en-US" dirty="0" err="1"/>
                <a:t>etriebsrat</a:t>
              </a:r>
              <a:endParaRPr lang="en-US" dirty="0"/>
            </a:p>
          </p:txBody>
        </p:sp>
        <p:sp>
          <p:nvSpPr>
            <p:cNvPr id="9" name="Textplatzhalter 3"/>
            <p:cNvSpPr txBox="1">
              <a:spLocks/>
            </p:cNvSpPr>
            <p:nvPr/>
          </p:nvSpPr>
          <p:spPr>
            <a:xfrm>
              <a:off x="9321114" y="58783"/>
              <a:ext cx="1524000" cy="379252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tabLst>
                  <a:tab pos="361950" algn="l"/>
                </a:tabLst>
                <a:defRPr sz="1800" b="1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1pPr>
              <a:lvl2pPr marL="26670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00"/>
                </a:spcAft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95350" indent="-26670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0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62050" indent="-26670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0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438275" indent="-276225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0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/>
                <a:t>Zeuthen</a:t>
              </a:r>
            </a:p>
          </p:txBody>
        </p:sp>
        <p:pic>
          <p:nvPicPr>
            <p:cNvPr id="10" name="Grafik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88810" y="146371"/>
              <a:ext cx="310676" cy="310850"/>
            </a:xfrm>
            <a:prstGeom prst="rect">
              <a:avLst/>
            </a:prstGeom>
          </p:spPr>
        </p:pic>
      </p:grp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E5F23BA-70DC-4BEC-B753-FFF970DD78C7}"/>
              </a:ext>
            </a:extLst>
          </p:cNvPr>
          <p:cNvSpPr txBox="1">
            <a:spLocks/>
          </p:cNvSpPr>
          <p:nvPr/>
        </p:nvSpPr>
        <p:spPr>
          <a:xfrm>
            <a:off x="6176969" y="1406427"/>
            <a:ext cx="5459414" cy="50102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361950" indent="-36195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61950" algn="l"/>
              </a:tabLs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535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205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38275" indent="-27622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endParaRPr lang="de-DE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AC3705A-633B-4819-9984-473DE6E651AF}"/>
              </a:ext>
            </a:extLst>
          </p:cNvPr>
          <p:cNvSpPr txBox="1">
            <a:spLocks/>
          </p:cNvSpPr>
          <p:nvPr/>
        </p:nvSpPr>
        <p:spPr>
          <a:xfrm>
            <a:off x="6205421" y="1406427"/>
            <a:ext cx="5459414" cy="50102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361950" indent="-36195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61950" algn="l"/>
              </a:tabLs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535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205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38275" indent="-27622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Form and content of an overload notification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US" dirty="0"/>
              <a:t>Written form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US" dirty="0"/>
              <a:t>Date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US" dirty="0"/>
              <a:t>Name of the person(s) affected (also possible if several persons are affected as a team)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US" dirty="0"/>
              <a:t>Concrete description of the situation at the workplace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US" dirty="0"/>
              <a:t>Description of the work that can no longer be carried out and the respective risks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US" dirty="0"/>
              <a:t>Description of what the responsible employee has already done to improve the situation.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34859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Überlastungsanzeige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7" y="1406427"/>
            <a:ext cx="5459414" cy="5010249"/>
          </a:xfrm>
        </p:spPr>
        <p:txBody>
          <a:bodyPr/>
          <a:lstStyle/>
          <a:p>
            <a:r>
              <a:rPr lang="de-DE" b="1" dirty="0"/>
              <a:t>Form und Inhalt einer Überlastungsanzeige - Forts.</a:t>
            </a:r>
            <a:endParaRPr lang="de-DE" dirty="0"/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Schilderung der bereits eingetretenen Folgen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Hinweis, dass eine </a:t>
            </a:r>
            <a:r>
              <a:rPr lang="de-DE" b="1" dirty="0"/>
              <a:t>Verantwortung</a:t>
            </a:r>
            <a:r>
              <a:rPr lang="de-DE" dirty="0"/>
              <a:t> für Fehler, die aufgrund der Überlastungssituation auftreten, </a:t>
            </a:r>
            <a:r>
              <a:rPr lang="de-DE" b="1" dirty="0"/>
              <a:t>abgelehnt</a:t>
            </a:r>
            <a:r>
              <a:rPr lang="de-DE" dirty="0"/>
              <a:t> wird, sowie eine </a:t>
            </a:r>
            <a:r>
              <a:rPr lang="de-DE" b="1" dirty="0"/>
              <a:t>vorsorgliche Zurückweisung</a:t>
            </a:r>
            <a:r>
              <a:rPr lang="de-DE" dirty="0"/>
              <a:t> arbeitsrechtlicher Konsequenzen (Abmahnung, Kündigung)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Bitte um </a:t>
            </a:r>
            <a:r>
              <a:rPr lang="de-DE" b="1" dirty="0"/>
              <a:t>unverzügliche</a:t>
            </a:r>
            <a:r>
              <a:rPr lang="de-DE" dirty="0"/>
              <a:t> Abhilfe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Zeitpunkt: spätestens dann, wenn die </a:t>
            </a:r>
            <a:r>
              <a:rPr lang="de-DE" b="1" dirty="0"/>
              <a:t>Übersicht</a:t>
            </a:r>
            <a:r>
              <a:rPr lang="de-DE" dirty="0"/>
              <a:t> über die zu leistende Arbeit </a:t>
            </a:r>
            <a:r>
              <a:rPr lang="de-DE" b="1" dirty="0"/>
              <a:t>verloren</a:t>
            </a:r>
            <a:r>
              <a:rPr lang="de-DE" dirty="0"/>
              <a:t> gegangen ist und/oder dem Anzeigenden die Abarbeitung für ihn aus eigener Kraft erkennbar nicht möglich ist.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 dirty="0"/>
              <a:t>| 2. Betriebsversammlung 2023 | Betriebsrat Zeuthen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err="1"/>
              <a:t>Overload</a:t>
            </a:r>
            <a:r>
              <a:rPr lang="de-DE" dirty="0"/>
              <a:t> </a:t>
            </a:r>
            <a:r>
              <a:rPr lang="de-DE" dirty="0" err="1"/>
              <a:t>indication</a:t>
            </a:r>
            <a:endParaRPr lang="de-DE" dirty="0"/>
          </a:p>
        </p:txBody>
      </p:sp>
      <p:grpSp>
        <p:nvGrpSpPr>
          <p:cNvPr id="7" name="Group 6"/>
          <p:cNvGrpSpPr/>
          <p:nvPr/>
        </p:nvGrpSpPr>
        <p:grpSpPr>
          <a:xfrm>
            <a:off x="9601200" y="76200"/>
            <a:ext cx="2438400" cy="711087"/>
            <a:chOff x="8458200" y="50912"/>
            <a:chExt cx="2438400" cy="711087"/>
          </a:xfrm>
        </p:grpSpPr>
        <p:sp>
          <p:nvSpPr>
            <p:cNvPr id="8" name="Titel 1"/>
            <p:cNvSpPr txBox="1">
              <a:spLocks/>
            </p:cNvSpPr>
            <p:nvPr/>
          </p:nvSpPr>
          <p:spPr>
            <a:xfrm>
              <a:off x="8458200" y="50912"/>
              <a:ext cx="2438400" cy="711087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000" b="1" kern="1200">
                  <a:solidFill>
                    <a:schemeClr val="accent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6000" dirty="0" err="1"/>
                <a:t>B</a:t>
              </a:r>
              <a:r>
                <a:rPr lang="en-US" dirty="0" err="1"/>
                <a:t>etriebsrat</a:t>
              </a:r>
              <a:endParaRPr lang="en-US" dirty="0"/>
            </a:p>
          </p:txBody>
        </p:sp>
        <p:sp>
          <p:nvSpPr>
            <p:cNvPr id="9" name="Textplatzhalter 3"/>
            <p:cNvSpPr txBox="1">
              <a:spLocks/>
            </p:cNvSpPr>
            <p:nvPr/>
          </p:nvSpPr>
          <p:spPr>
            <a:xfrm>
              <a:off x="9321114" y="58783"/>
              <a:ext cx="1524000" cy="379252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tabLst>
                  <a:tab pos="361950" algn="l"/>
                </a:tabLst>
                <a:defRPr sz="1800" b="1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1pPr>
              <a:lvl2pPr marL="26670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00"/>
                </a:spcAft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95350" indent="-26670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0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62050" indent="-26670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0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438275" indent="-276225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0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/>
                <a:t>Zeuthen</a:t>
              </a:r>
            </a:p>
          </p:txBody>
        </p:sp>
        <p:pic>
          <p:nvPicPr>
            <p:cNvPr id="10" name="Grafik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88810" y="146371"/>
              <a:ext cx="310676" cy="310850"/>
            </a:xfrm>
            <a:prstGeom prst="rect">
              <a:avLst/>
            </a:prstGeom>
          </p:spPr>
        </p:pic>
      </p:grp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E5F23BA-70DC-4BEC-B753-FFF970DD78C7}"/>
              </a:ext>
            </a:extLst>
          </p:cNvPr>
          <p:cNvSpPr txBox="1">
            <a:spLocks/>
          </p:cNvSpPr>
          <p:nvPr/>
        </p:nvSpPr>
        <p:spPr>
          <a:xfrm>
            <a:off x="6176969" y="1406427"/>
            <a:ext cx="5459414" cy="50102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361950" indent="-36195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61950" algn="l"/>
              </a:tabLs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535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205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38275" indent="-27622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endParaRPr lang="de-DE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A5493A2-6F24-490A-81AC-CB0B63EFF34F}"/>
              </a:ext>
            </a:extLst>
          </p:cNvPr>
          <p:cNvSpPr txBox="1">
            <a:spLocks/>
          </p:cNvSpPr>
          <p:nvPr/>
        </p:nvSpPr>
        <p:spPr>
          <a:xfrm>
            <a:off x="6176969" y="1406427"/>
            <a:ext cx="5459414" cy="50102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361950" indent="-36195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61950" algn="l"/>
              </a:tabLs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535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205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38275" indent="-27622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Form and content of a notice of overload - cont.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US" dirty="0"/>
              <a:t>Description of the consequences that have already occurred.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US" dirty="0"/>
              <a:t>Indication that </a:t>
            </a:r>
            <a:r>
              <a:rPr lang="en-US" b="1" dirty="0"/>
              <a:t>responsibility</a:t>
            </a:r>
            <a:r>
              <a:rPr lang="en-US" dirty="0"/>
              <a:t> for errors occurring due to the overload situation </a:t>
            </a:r>
            <a:r>
              <a:rPr lang="en-US" b="1" dirty="0"/>
              <a:t>is rejected</a:t>
            </a:r>
            <a:r>
              <a:rPr lang="en-US" dirty="0"/>
              <a:t>, as well as a precautionary rejection of consequences under labor law (warning, dismissal)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US" dirty="0"/>
              <a:t>Request for immediate remedy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US" dirty="0"/>
              <a:t>Point in time: at the latest when the </a:t>
            </a:r>
            <a:r>
              <a:rPr lang="en-US" b="1" dirty="0"/>
              <a:t>overview</a:t>
            </a:r>
            <a:r>
              <a:rPr lang="en-US" dirty="0"/>
              <a:t> of the work to be done </a:t>
            </a:r>
            <a:r>
              <a:rPr lang="en-US" b="1" dirty="0"/>
              <a:t>has been lost </a:t>
            </a:r>
            <a:r>
              <a:rPr lang="en-US" dirty="0"/>
              <a:t>and/or the person making the report is visibly unable to work through it on his/her own.</a:t>
            </a:r>
          </a:p>
        </p:txBody>
      </p:sp>
    </p:spTree>
    <p:extLst>
      <p:ext uri="{BB962C8B-B14F-4D97-AF65-F5344CB8AC3E}">
        <p14:creationId xmlns:p14="http://schemas.microsoft.com/office/powerpoint/2010/main" val="2439469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Überlastungsanzeige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7" y="1406427"/>
            <a:ext cx="5459414" cy="5010249"/>
          </a:xfrm>
        </p:spPr>
        <p:txBody>
          <a:bodyPr/>
          <a:lstStyle/>
          <a:p>
            <a:r>
              <a:rPr lang="de-DE" b="1" dirty="0"/>
              <a:t>Form und Inhalt einer Überlastungsanzeige - Forts.</a:t>
            </a:r>
            <a:endParaRPr lang="de-DE" dirty="0"/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Die Anzeige hat auf dem </a:t>
            </a:r>
            <a:r>
              <a:rPr lang="de-DE" b="1" dirty="0"/>
              <a:t>Dienstweg</a:t>
            </a:r>
            <a:r>
              <a:rPr lang="de-DE" dirty="0"/>
              <a:t> (direkter Vorgesetzter) zu erfolgen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b="1" dirty="0"/>
              <a:t>Kopie</a:t>
            </a:r>
            <a:r>
              <a:rPr lang="de-DE" dirty="0"/>
              <a:t> der Überlastungsanzeige an den </a:t>
            </a:r>
            <a:r>
              <a:rPr lang="de-DE" b="1" dirty="0"/>
              <a:t>Betriebsrat</a:t>
            </a:r>
            <a:r>
              <a:rPr lang="de-DE" dirty="0"/>
              <a:t>, dieser hat Mitbestimmungsrecht nach § 91 des BetrVG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Das </a:t>
            </a:r>
            <a:r>
              <a:rPr lang="de-DE" b="1" dirty="0"/>
              <a:t>Formular „Gefährdungs-/Überlastungsanzeige“</a:t>
            </a:r>
            <a:r>
              <a:rPr lang="de-DE" dirty="0"/>
              <a:t> gibt es direkt auf der Homepage des Hamburger Betriebsrates. Dort ist auch ein Video zum Thema zu finden.</a:t>
            </a:r>
            <a:br>
              <a:rPr lang="de-DE" dirty="0"/>
            </a:br>
            <a:r>
              <a:rPr lang="de-DE" b="1" dirty="0"/>
              <a:t>(https://betriebsrat-hamburg.desy.de)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 dirty="0"/>
              <a:t>| 2. Betriebsversammlung 2023 | Betriebsrat Zeuthen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err="1"/>
              <a:t>Overload</a:t>
            </a:r>
            <a:r>
              <a:rPr lang="de-DE" dirty="0"/>
              <a:t> </a:t>
            </a:r>
            <a:r>
              <a:rPr lang="de-DE" dirty="0" err="1"/>
              <a:t>indication</a:t>
            </a:r>
            <a:endParaRPr lang="de-DE" dirty="0"/>
          </a:p>
        </p:txBody>
      </p:sp>
      <p:grpSp>
        <p:nvGrpSpPr>
          <p:cNvPr id="7" name="Group 6"/>
          <p:cNvGrpSpPr/>
          <p:nvPr/>
        </p:nvGrpSpPr>
        <p:grpSpPr>
          <a:xfrm>
            <a:off x="9601200" y="76200"/>
            <a:ext cx="2438400" cy="711087"/>
            <a:chOff x="8458200" y="50912"/>
            <a:chExt cx="2438400" cy="711087"/>
          </a:xfrm>
        </p:grpSpPr>
        <p:sp>
          <p:nvSpPr>
            <p:cNvPr id="8" name="Titel 1"/>
            <p:cNvSpPr txBox="1">
              <a:spLocks/>
            </p:cNvSpPr>
            <p:nvPr/>
          </p:nvSpPr>
          <p:spPr>
            <a:xfrm>
              <a:off x="8458200" y="50912"/>
              <a:ext cx="2438400" cy="711087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000" b="1" kern="1200">
                  <a:solidFill>
                    <a:schemeClr val="accent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6000" dirty="0" err="1"/>
                <a:t>B</a:t>
              </a:r>
              <a:r>
                <a:rPr lang="en-US" dirty="0" err="1"/>
                <a:t>etriebsrat</a:t>
              </a:r>
              <a:endParaRPr lang="en-US" dirty="0"/>
            </a:p>
          </p:txBody>
        </p:sp>
        <p:sp>
          <p:nvSpPr>
            <p:cNvPr id="9" name="Textplatzhalter 3"/>
            <p:cNvSpPr txBox="1">
              <a:spLocks/>
            </p:cNvSpPr>
            <p:nvPr/>
          </p:nvSpPr>
          <p:spPr>
            <a:xfrm>
              <a:off x="9321114" y="58783"/>
              <a:ext cx="1524000" cy="379252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tabLst>
                  <a:tab pos="361950" algn="l"/>
                </a:tabLst>
                <a:defRPr sz="1800" b="1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1pPr>
              <a:lvl2pPr marL="26670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00"/>
                </a:spcAft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95350" indent="-26670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0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62050" indent="-26670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0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438275" indent="-276225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0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/>
                <a:t>Zeuthen</a:t>
              </a:r>
            </a:p>
          </p:txBody>
        </p:sp>
        <p:pic>
          <p:nvPicPr>
            <p:cNvPr id="10" name="Grafik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88810" y="146371"/>
              <a:ext cx="310676" cy="310850"/>
            </a:xfrm>
            <a:prstGeom prst="rect">
              <a:avLst/>
            </a:prstGeom>
          </p:spPr>
        </p:pic>
      </p:grp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E5F23BA-70DC-4BEC-B753-FFF970DD78C7}"/>
              </a:ext>
            </a:extLst>
          </p:cNvPr>
          <p:cNvSpPr txBox="1">
            <a:spLocks/>
          </p:cNvSpPr>
          <p:nvPr/>
        </p:nvSpPr>
        <p:spPr>
          <a:xfrm>
            <a:off x="6176969" y="1406427"/>
            <a:ext cx="5459414" cy="50102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361950" indent="-36195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61950" algn="l"/>
              </a:tabLs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535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205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38275" indent="-27622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endParaRPr lang="de-DE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1EB141D-F03F-4AEB-A8EC-E6BCE6B82463}"/>
              </a:ext>
            </a:extLst>
          </p:cNvPr>
          <p:cNvSpPr txBox="1">
            <a:spLocks/>
          </p:cNvSpPr>
          <p:nvPr/>
        </p:nvSpPr>
        <p:spPr>
          <a:xfrm>
            <a:off x="6182529" y="1406427"/>
            <a:ext cx="5459414" cy="50102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361950" indent="-36195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61950" algn="l"/>
              </a:tabLs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535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205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38275" indent="-27622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Form and content of a notice of overload - cont.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US" dirty="0"/>
              <a:t>The report must be made through </a:t>
            </a:r>
            <a:r>
              <a:rPr lang="en-US" b="1" dirty="0"/>
              <a:t>official channels </a:t>
            </a:r>
            <a:r>
              <a:rPr lang="en-US" dirty="0"/>
              <a:t>(direct superior).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US" b="1" dirty="0"/>
              <a:t>Copy</a:t>
            </a:r>
            <a:r>
              <a:rPr lang="en-US" dirty="0"/>
              <a:t> of the overload report to the </a:t>
            </a:r>
            <a:r>
              <a:rPr lang="en-US" b="1" dirty="0"/>
              <a:t>works council</a:t>
            </a:r>
            <a:r>
              <a:rPr lang="en-US" dirty="0"/>
              <a:t>, which has the right of co-determination under section 91 of the Works Council Constitution Act (</a:t>
            </a:r>
            <a:r>
              <a:rPr lang="en-US" dirty="0" err="1"/>
              <a:t>BetrVG</a:t>
            </a:r>
            <a:r>
              <a:rPr lang="en-US" dirty="0"/>
              <a:t>).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US" dirty="0"/>
              <a:t>The </a:t>
            </a:r>
            <a:r>
              <a:rPr lang="en-US" b="1" dirty="0"/>
              <a:t>form "</a:t>
            </a:r>
            <a:r>
              <a:rPr lang="en-US" b="1" dirty="0" err="1"/>
              <a:t>Gefährdungs</a:t>
            </a:r>
            <a:r>
              <a:rPr lang="en-US" b="1" dirty="0"/>
              <a:t>-/</a:t>
            </a:r>
            <a:r>
              <a:rPr lang="en-US" b="1" dirty="0" err="1"/>
              <a:t>Überlastungsanzeige</a:t>
            </a:r>
            <a:r>
              <a:rPr lang="en-US" b="1" dirty="0"/>
              <a:t>"</a:t>
            </a:r>
            <a:r>
              <a:rPr lang="en-US" dirty="0"/>
              <a:t> is available directly on the homepage of the Hamburg works council. A video on the subject can also be found there.</a:t>
            </a:r>
            <a:br>
              <a:rPr lang="en-US" b="1" dirty="0"/>
            </a:br>
            <a:r>
              <a:rPr lang="en-US" b="1" dirty="0"/>
              <a:t>(https://betriebsrat-hamburg.desy.de)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4263034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Überlastungsanzeige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7" y="1406427"/>
            <a:ext cx="5459414" cy="5010249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Guter AG</a:t>
            </a:r>
          </a:p>
          <a:p>
            <a:pPr>
              <a:spcAft>
                <a:spcPts val="0"/>
              </a:spcAft>
            </a:pPr>
            <a:r>
              <a:rPr lang="de-DE" dirty="0"/>
              <a:t>Greift die Überlastungsanzeige auf</a:t>
            </a:r>
          </a:p>
          <a:p>
            <a:pPr>
              <a:spcAft>
                <a:spcPts val="0"/>
              </a:spcAft>
            </a:pPr>
            <a:r>
              <a:rPr lang="de-DE" dirty="0"/>
              <a:t>Beschäftigt sich mit den geschilderten Auswirkungen</a:t>
            </a:r>
          </a:p>
          <a:p>
            <a:pPr>
              <a:spcAft>
                <a:spcPts val="0"/>
              </a:spcAft>
            </a:pPr>
            <a:r>
              <a:rPr lang="de-DE" dirty="0"/>
              <a:t>Geht den Ursachen auf den Grund</a:t>
            </a:r>
          </a:p>
          <a:p>
            <a:r>
              <a:rPr lang="de-DE" dirty="0"/>
              <a:t>Verbessert die Situation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Böser AG</a:t>
            </a:r>
          </a:p>
          <a:p>
            <a:pPr>
              <a:spcAft>
                <a:spcPts val="0"/>
              </a:spcAft>
            </a:pPr>
            <a:r>
              <a:rPr lang="de-DE" dirty="0"/>
              <a:t>Versteht die Anzeige als Kritik</a:t>
            </a:r>
          </a:p>
          <a:p>
            <a:pPr>
              <a:spcAft>
                <a:spcPts val="0"/>
              </a:spcAft>
            </a:pPr>
            <a:r>
              <a:rPr lang="de-DE" dirty="0"/>
              <a:t>Sieht als Grund für die Überlastung des AN dessen persönliche Schwäche</a:t>
            </a:r>
          </a:p>
          <a:p>
            <a:pPr>
              <a:spcAft>
                <a:spcPts val="0"/>
              </a:spcAft>
            </a:pPr>
            <a:r>
              <a:rPr lang="de-DE" dirty="0"/>
              <a:t>Ignoriert die geschilderten Umstände und Auswirkungen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 dirty="0"/>
              <a:t>| 2. Betriebsversammlung 2023 | Betriebsrat Zeuthen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err="1"/>
              <a:t>Overload</a:t>
            </a:r>
            <a:r>
              <a:rPr lang="de-DE" dirty="0"/>
              <a:t> </a:t>
            </a:r>
            <a:r>
              <a:rPr lang="de-DE" dirty="0" err="1"/>
              <a:t>indication</a:t>
            </a:r>
            <a:endParaRPr lang="de-DE" dirty="0"/>
          </a:p>
        </p:txBody>
      </p:sp>
      <p:grpSp>
        <p:nvGrpSpPr>
          <p:cNvPr id="7" name="Group 6"/>
          <p:cNvGrpSpPr/>
          <p:nvPr/>
        </p:nvGrpSpPr>
        <p:grpSpPr>
          <a:xfrm>
            <a:off x="9601200" y="76200"/>
            <a:ext cx="2438400" cy="711087"/>
            <a:chOff x="8458200" y="50912"/>
            <a:chExt cx="2438400" cy="711087"/>
          </a:xfrm>
        </p:grpSpPr>
        <p:sp>
          <p:nvSpPr>
            <p:cNvPr id="8" name="Titel 1"/>
            <p:cNvSpPr txBox="1">
              <a:spLocks/>
            </p:cNvSpPr>
            <p:nvPr/>
          </p:nvSpPr>
          <p:spPr>
            <a:xfrm>
              <a:off x="8458200" y="50912"/>
              <a:ext cx="2438400" cy="711087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000" b="1" kern="1200">
                  <a:solidFill>
                    <a:schemeClr val="accent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6000" dirty="0" err="1"/>
                <a:t>B</a:t>
              </a:r>
              <a:r>
                <a:rPr lang="en-US" dirty="0" err="1"/>
                <a:t>etriebsrat</a:t>
              </a:r>
              <a:endParaRPr lang="en-US" dirty="0"/>
            </a:p>
          </p:txBody>
        </p:sp>
        <p:sp>
          <p:nvSpPr>
            <p:cNvPr id="9" name="Textplatzhalter 3"/>
            <p:cNvSpPr txBox="1">
              <a:spLocks/>
            </p:cNvSpPr>
            <p:nvPr/>
          </p:nvSpPr>
          <p:spPr>
            <a:xfrm>
              <a:off x="9321114" y="58783"/>
              <a:ext cx="1524000" cy="379252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tabLst>
                  <a:tab pos="361950" algn="l"/>
                </a:tabLst>
                <a:defRPr sz="1800" b="1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1pPr>
              <a:lvl2pPr marL="26670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00"/>
                </a:spcAft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95350" indent="-26670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0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62050" indent="-26670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0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438275" indent="-276225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00"/>
                </a:spcAft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/>
                <a:t>Zeuthen</a:t>
              </a:r>
            </a:p>
          </p:txBody>
        </p:sp>
        <p:pic>
          <p:nvPicPr>
            <p:cNvPr id="10" name="Grafik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88810" y="146371"/>
              <a:ext cx="310676" cy="310850"/>
            </a:xfrm>
            <a:prstGeom prst="rect">
              <a:avLst/>
            </a:prstGeom>
          </p:spPr>
        </p:pic>
      </p:grp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E5F23BA-70DC-4BEC-B753-FFF970DD78C7}"/>
              </a:ext>
            </a:extLst>
          </p:cNvPr>
          <p:cNvSpPr txBox="1">
            <a:spLocks/>
          </p:cNvSpPr>
          <p:nvPr/>
        </p:nvSpPr>
        <p:spPr>
          <a:xfrm>
            <a:off x="6176969" y="1406427"/>
            <a:ext cx="5459414" cy="50102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361950" indent="-36195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61950" algn="l"/>
              </a:tabLs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535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205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38275" indent="-27622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endParaRPr lang="de-DE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4F3CEFE-A61B-4A9A-9BB3-E0BABB97CE83}"/>
              </a:ext>
            </a:extLst>
          </p:cNvPr>
          <p:cNvSpPr txBox="1">
            <a:spLocks/>
          </p:cNvSpPr>
          <p:nvPr/>
        </p:nvSpPr>
        <p:spPr>
          <a:xfrm>
            <a:off x="6176969" y="1406427"/>
            <a:ext cx="5459414" cy="50102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361950" indent="-36195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61950" algn="l"/>
              </a:tabLs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535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205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38275" indent="-27622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Good employer</a:t>
            </a:r>
          </a:p>
          <a:p>
            <a:r>
              <a:rPr lang="en-US" dirty="0"/>
              <a:t>Takes up the overload complaint</a:t>
            </a:r>
          </a:p>
          <a:p>
            <a:r>
              <a:rPr lang="en-US" dirty="0"/>
              <a:t>Deals with the effects described</a:t>
            </a:r>
          </a:p>
          <a:p>
            <a:r>
              <a:rPr lang="en-US" dirty="0"/>
              <a:t>Gets to the bottom of the causes</a:t>
            </a:r>
          </a:p>
          <a:p>
            <a:r>
              <a:rPr lang="en-US" dirty="0"/>
              <a:t>Improves the situation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Bad employer</a:t>
            </a:r>
          </a:p>
          <a:p>
            <a:r>
              <a:rPr lang="en-US" dirty="0"/>
              <a:t>Understands the report as criticism</a:t>
            </a:r>
          </a:p>
          <a:p>
            <a:r>
              <a:rPr lang="en-US" dirty="0"/>
              <a:t>Sees the employee's personal weakness as the reason for the overload</a:t>
            </a:r>
          </a:p>
          <a:p>
            <a:r>
              <a:rPr lang="en-US" dirty="0"/>
              <a:t>Ignores the described circumstances and effects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89167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SY_PowerPoint_16x9_en">
  <a:themeElements>
    <a:clrScheme name="DESY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18F1F"/>
      </a:accent2>
      <a:accent3>
        <a:srgbClr val="004B7D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dirty="0" err="1" smtClean="0"/>
        </a:defPPr>
      </a:lstStyle>
    </a:txDef>
  </a:objectDefaults>
  <a:extraClrSchemeLst/>
  <a:custClrLst>
    <a:custClr>
      <a:srgbClr val="8B6EC9"/>
    </a:custClr>
    <a:custClr>
      <a:srgbClr val="E35D50"/>
    </a:custClr>
    <a:custClr>
      <a:srgbClr val="5BC5F1"/>
    </a:custClr>
    <a:custClr>
      <a:srgbClr val="00AA92"/>
    </a:custClr>
  </a:custClrLst>
  <a:extLst>
    <a:ext uri="{05A4C25C-085E-4340-85A3-A5531E510DB2}">
      <thm15:themeFamily xmlns:thm15="http://schemas.microsoft.com/office/thememl/2012/main" name="Präsentation10" id="{2B0CCFEF-3092-0942-8FFD-946A8089C971}" vid="{71341955-5B0B-6345-98C1-5CB085C5AEBD}"/>
    </a:ext>
  </a:extLst>
</a:theme>
</file>

<file path=ppt/theme/theme2.xml><?xml version="1.0" encoding="utf-8"?>
<a:theme xmlns:a="http://schemas.openxmlformats.org/drawingml/2006/main" name="Office">
  <a:themeElements>
    <a:clrScheme name="Benutzerdefiniert 104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F9E1B"/>
      </a:accent2>
      <a:accent3>
        <a:srgbClr val="020A0A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104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F9E1B"/>
      </a:accent2>
      <a:accent3>
        <a:srgbClr val="020A0A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DESY_PowerPoint_16x9_en</Template>
  <TotalTime>0</TotalTime>
  <Words>1234</Words>
  <Application>Microsoft Office PowerPoint</Application>
  <PresentationFormat>Widescreen</PresentationFormat>
  <Paragraphs>157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Symbol</vt:lpstr>
      <vt:lpstr>DESY_PowerPoint_16x9_en</vt:lpstr>
      <vt:lpstr>2. Betriebsversammlung 2023</vt:lpstr>
      <vt:lpstr>2nd General Meeting 2023</vt:lpstr>
      <vt:lpstr>Überlastungsanzeige</vt:lpstr>
      <vt:lpstr>Überlastungsanzeige</vt:lpstr>
      <vt:lpstr>Überlastungsanzeige</vt:lpstr>
      <vt:lpstr>Überlastungsanzeige</vt:lpstr>
      <vt:lpstr>Überlastungsanzeige</vt:lpstr>
      <vt:lpstr>Überlastungsanzeige</vt:lpstr>
      <vt:lpstr>Überlastungsanzeige</vt:lpstr>
      <vt:lpstr>Überlastungsanzeige</vt:lpstr>
      <vt:lpstr>PowerPoint Presentation</vt:lpstr>
    </vt:vector>
  </TitlesOfParts>
  <Company>DESY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Matthias Groß</dc:creator>
  <cp:lastModifiedBy>Gross, Matthias</cp:lastModifiedBy>
  <cp:revision>343</cp:revision>
  <dcterms:created xsi:type="dcterms:W3CDTF">2019-11-22T12:43:19Z</dcterms:created>
  <dcterms:modified xsi:type="dcterms:W3CDTF">2023-05-22T10:27:58Z</dcterms:modified>
</cp:coreProperties>
</file>